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325" r:id="rId3"/>
    <p:sldId id="372" r:id="rId4"/>
    <p:sldId id="373" r:id="rId5"/>
    <p:sldId id="374" r:id="rId6"/>
    <p:sldId id="375" r:id="rId7"/>
    <p:sldId id="376" r:id="rId8"/>
    <p:sldId id="377" r:id="rId9"/>
    <p:sldId id="378" r:id="rId10"/>
    <p:sldId id="379" r:id="rId11"/>
    <p:sldId id="380" r:id="rId12"/>
    <p:sldId id="390" r:id="rId13"/>
    <p:sldId id="263" r:id="rId14"/>
    <p:sldId id="340" r:id="rId15"/>
    <p:sldId id="337" r:id="rId16"/>
    <p:sldId id="346" r:id="rId17"/>
    <p:sldId id="347" r:id="rId18"/>
    <p:sldId id="338" r:id="rId19"/>
    <p:sldId id="339" r:id="rId20"/>
    <p:sldId id="381" r:id="rId21"/>
    <p:sldId id="382" r:id="rId22"/>
    <p:sldId id="383" r:id="rId23"/>
    <p:sldId id="384" r:id="rId24"/>
    <p:sldId id="386" r:id="rId25"/>
    <p:sldId id="272" r:id="rId26"/>
    <p:sldId id="273" r:id="rId27"/>
    <p:sldId id="274" r:id="rId28"/>
    <p:sldId id="328" r:id="rId29"/>
    <p:sldId id="298" r:id="rId30"/>
  </p:sldIdLst>
  <p:sldSz cx="12192000" cy="6858000"/>
  <p:notesSz cx="7010400" cy="9296400"/>
  <p:embeddedFontLst>
    <p:embeddedFont>
      <p:font typeface="Calisto MT" panose="02040603050505030304" pitchFamily="18" charset="0"/>
      <p:regular r:id="rId33"/>
      <p:bold r:id="rId34"/>
      <p:italic r:id="rId35"/>
      <p:boldItalic r:id="rId36"/>
    </p:embeddedFont>
    <p:embeddedFont>
      <p:font typeface="B Lotus" panose="00000400000000000000" pitchFamily="2" charset="-78"/>
      <p:regular r:id="rId37"/>
      <p:bold r:id="rId38"/>
    </p:embeddedFont>
    <p:embeddedFont>
      <p:font typeface="IranNastaliq" panose="02020505000000020003" pitchFamily="18" charset="0"/>
      <p:regular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B Titr" panose="00000700000000000000" pitchFamily="2" charset="-78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Wingdings 3" panose="05040102010807070707" pitchFamily="18" charset="2"/>
      <p:regular r:id="rId51"/>
    </p:embeddedFont>
    <p:embeddedFont>
      <p:font typeface="SimSun" panose="02010600030101010101" pitchFamily="2" charset="-122"/>
      <p:regular r:id="rId52"/>
    </p:embeddedFont>
    <p:embeddedFont>
      <p:font typeface="AGA Arabesque" panose="05000000000000000000" charset="2"/>
      <p:regular r:id="rId53"/>
    </p:embeddedFont>
    <p:embeddedFont>
      <p:font typeface="B Nazanin" panose="00000400000000000000" pitchFamily="2" charset="-78"/>
      <p:regular r:id="rId54"/>
      <p:bold r:id="rId55"/>
    </p:embeddedFont>
    <p:embeddedFont>
      <p:font typeface="B Compset" panose="00000400000000000000" pitchFamily="2" charset="-78"/>
      <p:regular r:id="rId56"/>
      <p:bold r:id="rId57"/>
    </p:embeddedFont>
    <p:embeddedFont>
      <p:font typeface="Georgia" panose="02040502050405020303" pitchFamily="18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00000"/>
    <a:srgbClr val="FF7C80"/>
    <a:srgbClr val="FFFF99"/>
    <a:srgbClr val="4A66AB"/>
    <a:srgbClr val="4089B1"/>
    <a:srgbClr val="00FF00"/>
    <a:srgbClr val="C34949"/>
    <a:srgbClr val="C75555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rgbClr val="00000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184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4.xml"/><Relationship Id="rId61" Type="http://schemas.openxmlformats.org/officeDocument/2006/relationships/font" Target="fonts/font2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84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B11ECED5-2606-4E22-8539-6921ACAB4C65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84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84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EE98D327-E383-437E-88E0-5719067F4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08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6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837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59B6EB9-EE35-4C7A-90D8-B8CA991D00F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838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1048839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40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841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68D20699-3F44-44FE-A37D-339CEDE0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5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20699-3F44-44FE-A37D-339CEDE07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856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B35-5672-49B4-9240-ECBBD54DD775}" type="slidenum">
              <a:rPr lang="fa-IR" smtClean="0">
                <a:solidFill>
                  <a:prstClr val="black"/>
                </a:solidFill>
              </a:rPr>
              <a:pPr/>
              <a:t>26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5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B35-5672-49B4-9240-ECBBD54DD775}" type="slidenum">
              <a:rPr lang="fa-IR" smtClean="0">
                <a:solidFill>
                  <a:prstClr val="black"/>
                </a:solidFill>
              </a:rPr>
              <a:pPr/>
              <a:t>27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5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582" name="TextBox 5"/>
          <p:cNvSpPr txBox="1"/>
          <p:nvPr userDrawn="1"/>
        </p:nvSpPr>
        <p:spPr>
          <a:xfrm>
            <a:off x="0" y="6150114"/>
            <a:ext cx="12218504" cy="707886"/>
          </a:xfrm>
          <a:prstGeom prst="rect">
            <a:avLst/>
          </a:prstGeom>
          <a:solidFill>
            <a:srgbClr val="4A66AB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200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     مرکز</a:t>
            </a:r>
            <a:r>
              <a:rPr lang="fa-IR" sz="200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مدیریت بیماری های واگیر   </a:t>
            </a:r>
            <a:endParaRPr lang="en-US" sz="20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583" name="Flowchart: Alternate Process 8"/>
          <p:cNvSpPr/>
          <p:nvPr userDrawn="1"/>
        </p:nvSpPr>
        <p:spPr>
          <a:xfrm>
            <a:off x="5474901" y="241539"/>
            <a:ext cx="1512047" cy="1325563"/>
          </a:xfrm>
          <a:prstGeom prst="flowChartAlternateProcess">
            <a:avLst/>
          </a:prstGeom>
          <a:solidFill>
            <a:srgbClr val="4A66A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dirty="0"/>
          </a:p>
        </p:txBody>
      </p:sp>
      <p:pic>
        <p:nvPicPr>
          <p:cNvPr id="2097152" name="Picture 1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74901" y="241539"/>
            <a:ext cx="1527505" cy="1185951"/>
          </a:xfrm>
          <a:prstGeom prst="rect">
            <a:avLst/>
          </a:prstGeom>
        </p:spPr>
      </p:pic>
      <p:sp>
        <p:nvSpPr>
          <p:cNvPr id="1048584" name="Footer Placeholder 4"/>
          <p:cNvSpPr txBox="1"/>
          <p:nvPr userDrawn="1"/>
        </p:nvSpPr>
        <p:spPr>
          <a:xfrm>
            <a:off x="111135" y="6360051"/>
            <a:ext cx="2701079" cy="3774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585" name="Title 1"/>
          <p:cNvSpPr>
            <a:spLocks noGrp="1"/>
          </p:cNvSpPr>
          <p:nvPr>
            <p:ph type="title"/>
          </p:nvPr>
        </p:nvSpPr>
        <p:spPr>
          <a:xfrm>
            <a:off x="1868557" y="2086293"/>
            <a:ext cx="8733182" cy="297603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+mj-cs"/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+mj-cs"/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+mj-cs"/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+mj-cs"/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0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80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0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t>‹#›</a:t>
            </a:fld>
            <a:endParaRPr lang="en-US"/>
          </a:p>
        </p:txBody>
      </p:sp>
      <p:sp>
        <p:nvSpPr>
          <p:cNvPr id="1048806" name="Flowchart: Alternate Process 6"/>
          <p:cNvSpPr/>
          <p:nvPr userDrawn="1"/>
        </p:nvSpPr>
        <p:spPr>
          <a:xfrm>
            <a:off x="10345111" y="112799"/>
            <a:ext cx="1512047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4400" b="1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48807" name="TextBox 9"/>
          <p:cNvSpPr txBox="1"/>
          <p:nvPr userDrawn="1"/>
        </p:nvSpPr>
        <p:spPr>
          <a:xfrm>
            <a:off x="0" y="6227058"/>
            <a:ext cx="12192000" cy="63094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endParaRPr lang="en-US" sz="20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808" name="Footer Placeholder 4"/>
          <p:cNvSpPr txBox="1"/>
          <p:nvPr userDrawn="1"/>
        </p:nvSpPr>
        <p:spPr>
          <a:xfrm>
            <a:off x="111135" y="6360051"/>
            <a:ext cx="2701079" cy="3774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809" name="Title 1"/>
          <p:cNvSpPr>
            <a:spLocks noGrp="1"/>
          </p:cNvSpPr>
          <p:nvPr>
            <p:ph type="title"/>
          </p:nvPr>
        </p:nvSpPr>
        <p:spPr>
          <a:xfrm>
            <a:off x="269563" y="124925"/>
            <a:ext cx="9922806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cs typeface="B Nazanin" panose="00000400000000000000" pitchFamily="2" charset="-78"/>
              </a:defRPr>
            </a:lvl1pPr>
          </a:lstStyle>
          <a:p>
            <a:pPr algn="r" rtl="1"/>
            <a:endParaRPr lang="en-US" sz="400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09728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3677" y="196443"/>
            <a:ext cx="1334914" cy="11825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78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7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t>‹#›</a:t>
            </a:fld>
            <a:endParaRPr lang="en-US"/>
          </a:p>
        </p:txBody>
      </p:sp>
      <p:sp>
        <p:nvSpPr>
          <p:cNvPr id="1048789" name="Flowchart: Alternate Process 6"/>
          <p:cNvSpPr/>
          <p:nvPr userDrawn="1"/>
        </p:nvSpPr>
        <p:spPr>
          <a:xfrm rot="5400000">
            <a:off x="9626761" y="4156627"/>
            <a:ext cx="1140761" cy="2899914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4400" b="1" dirty="0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48790" name="TextBox 11"/>
          <p:cNvSpPr txBox="1"/>
          <p:nvPr userDrawn="1"/>
        </p:nvSpPr>
        <p:spPr>
          <a:xfrm>
            <a:off x="0" y="6227058"/>
            <a:ext cx="12192000" cy="63094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200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</a:t>
            </a:r>
            <a:endParaRPr lang="en-US" sz="20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791" name="Footer Placeholder 4"/>
          <p:cNvSpPr txBox="1"/>
          <p:nvPr userDrawn="1"/>
        </p:nvSpPr>
        <p:spPr>
          <a:xfrm>
            <a:off x="111135" y="6373303"/>
            <a:ext cx="2701079" cy="3774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792" name="Title 1"/>
          <p:cNvSpPr>
            <a:spLocks noGrp="1"/>
          </p:cNvSpPr>
          <p:nvPr>
            <p:ph type="title"/>
          </p:nvPr>
        </p:nvSpPr>
        <p:spPr>
          <a:xfrm rot="5400000">
            <a:off x="7877501" y="1069968"/>
            <a:ext cx="4639701" cy="293400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9728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1078" y="5060846"/>
            <a:ext cx="1243520" cy="1101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Content Placeholder 2"/>
          <p:cNvSpPr>
            <a:spLocks noGrp="1"/>
          </p:cNvSpPr>
          <p:nvPr>
            <p:ph idx="1"/>
          </p:nvPr>
        </p:nvSpPr>
        <p:spPr>
          <a:xfrm>
            <a:off x="295550" y="1661361"/>
            <a:ext cx="11587595" cy="4549738"/>
          </a:xfrm>
        </p:spPr>
        <p:txBody>
          <a:bodyPr/>
          <a:lstStyle>
            <a:lvl1pPr algn="r" rtl="1"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 algn="r" rtl="1"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 algn="r" rtl="1"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 algn="r" rtl="1"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 algn="r" rtl="1"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5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5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t>‹#›</a:t>
            </a:fld>
            <a:endParaRPr lang="en-US"/>
          </a:p>
        </p:txBody>
      </p:sp>
      <p:sp>
        <p:nvSpPr>
          <p:cNvPr id="1048590" name="Flowchart: Alternate Process 8"/>
          <p:cNvSpPr/>
          <p:nvPr userDrawn="1"/>
        </p:nvSpPr>
        <p:spPr>
          <a:xfrm>
            <a:off x="10345111" y="124925"/>
            <a:ext cx="1512047" cy="1325563"/>
          </a:xfrm>
          <a:prstGeom prst="flowChartAlternateProcess">
            <a:avLst/>
          </a:prstGeom>
          <a:solidFill>
            <a:srgbClr val="4A66A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1048591" name="TextBox 6"/>
          <p:cNvSpPr txBox="1"/>
          <p:nvPr userDrawn="1"/>
        </p:nvSpPr>
        <p:spPr>
          <a:xfrm>
            <a:off x="0" y="6271786"/>
            <a:ext cx="12192000" cy="553998"/>
          </a:xfrm>
          <a:prstGeom prst="rect">
            <a:avLst/>
          </a:prstGeom>
          <a:solidFill>
            <a:srgbClr val="4A66AB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200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مرکز</a:t>
            </a:r>
            <a:r>
              <a:rPr lang="fa-IR" sz="2000" baseline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مدیریت بیماری های واگیر</a:t>
            </a:r>
            <a:endParaRPr lang="en-US" sz="20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592" name="Footer Placeholder 4"/>
          <p:cNvSpPr txBox="1"/>
          <p:nvPr userDrawn="1"/>
        </p:nvSpPr>
        <p:spPr>
          <a:xfrm>
            <a:off x="111135" y="6360051"/>
            <a:ext cx="2701079" cy="3774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593" name="Title 1"/>
          <p:cNvSpPr>
            <a:spLocks noGrp="1"/>
          </p:cNvSpPr>
          <p:nvPr>
            <p:ph type="title"/>
          </p:nvPr>
        </p:nvSpPr>
        <p:spPr>
          <a:xfrm>
            <a:off x="269563" y="124925"/>
            <a:ext cx="9922806" cy="132556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effectLst/>
                <a:cs typeface="B Nazanin" panose="00000400000000000000" pitchFamily="2" charset="-78"/>
              </a:defRPr>
            </a:lvl1pPr>
          </a:lstStyle>
          <a:p>
            <a:pPr algn="r" rtl="1"/>
            <a:endParaRPr lang="en-US" sz="400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097153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3677" y="196443"/>
            <a:ext cx="1334914" cy="11825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Title 1"/>
          <p:cNvSpPr>
            <a:spLocks noGrp="1"/>
          </p:cNvSpPr>
          <p:nvPr>
            <p:ph type="title"/>
          </p:nvPr>
        </p:nvSpPr>
        <p:spPr>
          <a:xfrm>
            <a:off x="831850" y="1829006"/>
            <a:ext cx="10515600" cy="2852737"/>
          </a:xfrm>
          <a:prstGeom prst="roundRect">
            <a:avLst/>
          </a:prstGeom>
        </p:spPr>
        <p:txBody>
          <a:bodyPr anchor="ctr"/>
          <a:lstStyle>
            <a:lvl1pPr>
              <a:defRPr sz="6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8811" name="Text Placeholder 2"/>
          <p:cNvSpPr>
            <a:spLocks noGrp="1"/>
          </p:cNvSpPr>
          <p:nvPr>
            <p:ph type="body" idx="1"/>
          </p:nvPr>
        </p:nvSpPr>
        <p:spPr>
          <a:xfrm>
            <a:off x="838200" y="4681743"/>
            <a:ext cx="10515600" cy="1500187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C34949"/>
                </a:solidFill>
                <a:cs typeface="B Nazanin" panose="000004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488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8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t>‹#›</a:t>
            </a:fld>
            <a:endParaRPr lang="en-US"/>
          </a:p>
        </p:txBody>
      </p:sp>
      <p:sp>
        <p:nvSpPr>
          <p:cNvPr id="1048815" name="TextBox 6"/>
          <p:cNvSpPr txBox="1"/>
          <p:nvPr userDrawn="1"/>
        </p:nvSpPr>
        <p:spPr>
          <a:xfrm>
            <a:off x="0" y="6293318"/>
            <a:ext cx="12192000" cy="57708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80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     مرکز</a:t>
            </a:r>
            <a:r>
              <a:rPr lang="fa-IR" sz="180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مدیریت بیماری های واگیر   </a:t>
            </a:r>
            <a:endParaRPr lang="en-US" sz="18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816" name="Footer Placeholder 4"/>
          <p:cNvSpPr txBox="1"/>
          <p:nvPr userDrawn="1"/>
        </p:nvSpPr>
        <p:spPr>
          <a:xfrm>
            <a:off x="111135" y="6356350"/>
            <a:ext cx="2735582" cy="381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817" name="Flowchart: Alternate Process 8"/>
          <p:cNvSpPr/>
          <p:nvPr userDrawn="1"/>
        </p:nvSpPr>
        <p:spPr>
          <a:xfrm>
            <a:off x="5329129" y="135523"/>
            <a:ext cx="1512047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dirty="0"/>
          </a:p>
        </p:txBody>
      </p:sp>
      <p:pic>
        <p:nvPicPr>
          <p:cNvPr id="2097284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21653" y="233818"/>
            <a:ext cx="1527505" cy="11859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683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6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6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t>‹#›</a:t>
            </a:fld>
            <a:endParaRPr lang="en-US"/>
          </a:p>
        </p:txBody>
      </p:sp>
      <p:sp>
        <p:nvSpPr>
          <p:cNvPr id="1048687" name="TextBox 9"/>
          <p:cNvSpPr txBox="1"/>
          <p:nvPr userDrawn="1"/>
        </p:nvSpPr>
        <p:spPr>
          <a:xfrm>
            <a:off x="0" y="6293318"/>
            <a:ext cx="12192000" cy="6248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80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    </a:t>
            </a:r>
            <a:endParaRPr lang="en-US" sz="18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688" name="Footer Placeholder 4"/>
          <p:cNvSpPr txBox="1"/>
          <p:nvPr userDrawn="1"/>
        </p:nvSpPr>
        <p:spPr>
          <a:xfrm>
            <a:off x="111135" y="6386555"/>
            <a:ext cx="2701079" cy="3774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689" name="Title 1"/>
          <p:cNvSpPr>
            <a:spLocks noGrp="1"/>
          </p:cNvSpPr>
          <p:nvPr>
            <p:ph type="title"/>
          </p:nvPr>
        </p:nvSpPr>
        <p:spPr>
          <a:xfrm>
            <a:off x="269563" y="154181"/>
            <a:ext cx="9922806" cy="132556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cs typeface="+mj-cs"/>
              </a:defRPr>
            </a:lvl1pPr>
          </a:lstStyle>
          <a:p>
            <a:pPr algn="r" rtl="1"/>
            <a:endParaRPr lang="en-US" sz="400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048690" name="Flowchart: Alternate Process 13"/>
          <p:cNvSpPr/>
          <p:nvPr userDrawn="1"/>
        </p:nvSpPr>
        <p:spPr>
          <a:xfrm>
            <a:off x="10345111" y="124925"/>
            <a:ext cx="1512047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dirty="0"/>
          </a:p>
        </p:txBody>
      </p:sp>
      <p:pic>
        <p:nvPicPr>
          <p:cNvPr id="2097180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3677" y="196443"/>
            <a:ext cx="1334914" cy="11825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  <a:cs typeface="B Nazanin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48819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  <a:cs typeface="B Nazanin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48821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>
              <a:buClr>
                <a:srgbClr val="C00000"/>
              </a:buClr>
              <a:defRPr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2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82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2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t>‹#›</a:t>
            </a:fld>
            <a:endParaRPr lang="en-US"/>
          </a:p>
        </p:txBody>
      </p:sp>
      <p:sp>
        <p:nvSpPr>
          <p:cNvPr id="1048825" name="Flowchart: Alternate Process 9"/>
          <p:cNvSpPr/>
          <p:nvPr userDrawn="1"/>
        </p:nvSpPr>
        <p:spPr>
          <a:xfrm>
            <a:off x="10345111" y="147305"/>
            <a:ext cx="1512047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4400" b="1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48826" name="Title 1"/>
          <p:cNvSpPr>
            <a:spLocks noGrp="1"/>
          </p:cNvSpPr>
          <p:nvPr>
            <p:ph type="title"/>
          </p:nvPr>
        </p:nvSpPr>
        <p:spPr>
          <a:xfrm>
            <a:off x="269563" y="193937"/>
            <a:ext cx="9922806" cy="132556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cs typeface="B Nazanin" panose="00000400000000000000" pitchFamily="2" charset="-78"/>
              </a:defRPr>
            </a:lvl1pPr>
          </a:lstStyle>
          <a:p>
            <a:pPr algn="r" rtl="1"/>
            <a:endParaRPr lang="en-US" sz="400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097285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3677" y="196443"/>
            <a:ext cx="1334914" cy="11825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77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8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t>‹#›</a:t>
            </a:fld>
            <a:endParaRPr lang="en-US"/>
          </a:p>
        </p:txBody>
      </p:sp>
      <p:sp>
        <p:nvSpPr>
          <p:cNvPr id="1048781" name="Flowchart: Alternate Process 8"/>
          <p:cNvSpPr/>
          <p:nvPr userDrawn="1"/>
        </p:nvSpPr>
        <p:spPr>
          <a:xfrm>
            <a:off x="10358365" y="126051"/>
            <a:ext cx="1512047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sz="4400" b="1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048782" name="Title 1"/>
          <p:cNvSpPr>
            <a:spLocks noGrp="1"/>
          </p:cNvSpPr>
          <p:nvPr>
            <p:ph type="title"/>
          </p:nvPr>
        </p:nvSpPr>
        <p:spPr>
          <a:xfrm>
            <a:off x="269563" y="124925"/>
            <a:ext cx="9922806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cs typeface="B Nazanin" panose="00000400000000000000" pitchFamily="2" charset="-78"/>
              </a:defRPr>
            </a:lvl1pPr>
          </a:lstStyle>
          <a:p>
            <a:pPr algn="r" rtl="1"/>
            <a:endParaRPr lang="en-US" sz="400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048783" name="TextBox 10"/>
          <p:cNvSpPr txBox="1"/>
          <p:nvPr userDrawn="1"/>
        </p:nvSpPr>
        <p:spPr>
          <a:xfrm>
            <a:off x="0" y="6293318"/>
            <a:ext cx="12192000" cy="57708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80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   </a:t>
            </a:r>
            <a:r>
              <a:rPr lang="fa-IR" sz="180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</a:t>
            </a:r>
            <a:endParaRPr lang="en-US" sz="18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784" name="Footer Placeholder 4"/>
          <p:cNvSpPr txBox="1"/>
          <p:nvPr userDrawn="1"/>
        </p:nvSpPr>
        <p:spPr>
          <a:xfrm>
            <a:off x="111135" y="6399807"/>
            <a:ext cx="2701079" cy="3774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pic>
        <p:nvPicPr>
          <p:cNvPr id="2097280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3677" y="196443"/>
            <a:ext cx="1334914" cy="11825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74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7" name="Content Placeholder 2"/>
          <p:cNvSpPr>
            <a:spLocks noGrp="1"/>
          </p:cNvSpPr>
          <p:nvPr>
            <p:ph idx="1"/>
          </p:nvPr>
        </p:nvSpPr>
        <p:spPr>
          <a:xfrm>
            <a:off x="448574" y="1483744"/>
            <a:ext cx="6590581" cy="4695156"/>
          </a:xfrm>
        </p:spPr>
        <p:txBody>
          <a:bodyPr/>
          <a:lstStyle>
            <a:lvl1pPr>
              <a:buClr>
                <a:srgbClr val="C00000"/>
              </a:buClr>
              <a:defRPr sz="32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>
              <a:buClr>
                <a:srgbClr val="C00000"/>
              </a:buClr>
              <a:defRPr sz="28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2pPr>
            <a:lvl3pPr>
              <a:buClr>
                <a:srgbClr val="C00000"/>
              </a:buClr>
              <a:defRPr sz="24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3pPr>
            <a:lvl4pPr>
              <a:buClr>
                <a:srgbClr val="C00000"/>
              </a:buClr>
              <a:defRPr sz="20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4pPr>
            <a:lvl5pPr>
              <a:buClr>
                <a:srgbClr val="C00000"/>
              </a:buClr>
              <a:defRPr sz="20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28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3109" y="2001078"/>
            <a:ext cx="4336068" cy="4143316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4882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83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3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t>‹#›</a:t>
            </a:fld>
            <a:endParaRPr lang="en-US"/>
          </a:p>
        </p:txBody>
      </p:sp>
      <p:sp>
        <p:nvSpPr>
          <p:cNvPr id="1048832" name="Flowchart: Alternate Process 9"/>
          <p:cNvSpPr/>
          <p:nvPr userDrawn="1"/>
        </p:nvSpPr>
        <p:spPr>
          <a:xfrm>
            <a:off x="162288" y="74259"/>
            <a:ext cx="1512047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1048833" name="TextBox 11"/>
          <p:cNvSpPr txBox="1"/>
          <p:nvPr userDrawn="1"/>
        </p:nvSpPr>
        <p:spPr>
          <a:xfrm>
            <a:off x="0" y="6293318"/>
            <a:ext cx="12192000" cy="57708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80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sz="18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834" name="Footer Placeholder 4"/>
          <p:cNvSpPr txBox="1"/>
          <p:nvPr userDrawn="1"/>
        </p:nvSpPr>
        <p:spPr>
          <a:xfrm>
            <a:off x="111135" y="6386555"/>
            <a:ext cx="2701079" cy="3774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835" name="Title 1"/>
          <p:cNvSpPr>
            <a:spLocks noGrp="1"/>
          </p:cNvSpPr>
          <p:nvPr>
            <p:ph type="title"/>
          </p:nvPr>
        </p:nvSpPr>
        <p:spPr>
          <a:xfrm>
            <a:off x="7295792" y="88423"/>
            <a:ext cx="4539650" cy="170504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r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97286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854" y="145777"/>
            <a:ext cx="1334914" cy="11825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3109" y="2057400"/>
            <a:ext cx="4336068" cy="4086994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4879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B53A-65B5-44B0-B1D1-61130CD6100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79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9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C9A7-90EF-4829-A3B1-C268C46BA0D9}" type="slidenum">
              <a:rPr lang="en-US" smtClean="0"/>
              <a:t>‹#›</a:t>
            </a:fld>
            <a:endParaRPr lang="en-US"/>
          </a:p>
        </p:txBody>
      </p:sp>
      <p:sp>
        <p:nvSpPr>
          <p:cNvPr id="1048797" name="Flowchart: Alternate Process 9"/>
          <p:cNvSpPr/>
          <p:nvPr userDrawn="1"/>
        </p:nvSpPr>
        <p:spPr>
          <a:xfrm>
            <a:off x="175540" y="61007"/>
            <a:ext cx="1512047" cy="1325563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1048798" name="TextBox 11"/>
          <p:cNvSpPr txBox="1"/>
          <p:nvPr userDrawn="1"/>
        </p:nvSpPr>
        <p:spPr>
          <a:xfrm>
            <a:off x="0" y="6280917"/>
            <a:ext cx="12192000" cy="57708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80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     </a:t>
            </a:r>
            <a:r>
              <a:rPr lang="fa-IR" sz="1800" baseline="0" dirty="0">
                <a:solidFill>
                  <a:schemeClr val="bg1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sz="1800" dirty="0">
              <a:solidFill>
                <a:schemeClr val="bg1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1048799" name="Footer Placeholder 4"/>
          <p:cNvSpPr txBox="1"/>
          <p:nvPr userDrawn="1"/>
        </p:nvSpPr>
        <p:spPr>
          <a:xfrm>
            <a:off x="111135" y="6386555"/>
            <a:ext cx="2701079" cy="3774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http://icdc.behdasht.gov.ir</a:t>
            </a:r>
          </a:p>
        </p:txBody>
      </p:sp>
      <p:sp>
        <p:nvSpPr>
          <p:cNvPr id="1048800" name="Title 1"/>
          <p:cNvSpPr>
            <a:spLocks noGrp="1"/>
          </p:cNvSpPr>
          <p:nvPr>
            <p:ph type="title"/>
          </p:nvPr>
        </p:nvSpPr>
        <p:spPr>
          <a:xfrm>
            <a:off x="7295792" y="167935"/>
            <a:ext cx="4539650" cy="170504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r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8801" name="Picture Placeholder 2"/>
          <p:cNvSpPr>
            <a:spLocks noGrp="1"/>
          </p:cNvSpPr>
          <p:nvPr>
            <p:ph type="pic" idx="1"/>
          </p:nvPr>
        </p:nvSpPr>
        <p:spPr>
          <a:xfrm>
            <a:off x="414068" y="1489358"/>
            <a:ext cx="6490093" cy="46649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2097282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106" y="154683"/>
            <a:ext cx="1334914" cy="118252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DB53A-65B5-44B0-B1D1-61130CD6100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FC9A7-90EF-4829-A3B1-C268C46BA0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B Nazanin" panose="00000400000000000000" pitchFamily="2" charset="-78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FC5D1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B Nazanin" panose="00000400000000000000" pitchFamily="2" charset="-7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FC5D1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Nazanin" panose="00000400000000000000" pitchFamily="2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FC5D1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B Nazanin" panose="00000400000000000000" pitchFamily="2" charset="-7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FC5D1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B Nazanin" panose="00000400000000000000" pitchFamily="2" charset="-7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FC5D1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B Nazanin" panose="000004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title"/>
          </p:nvPr>
        </p:nvSpPr>
        <p:spPr>
          <a:xfrm>
            <a:off x="1619318" y="1753861"/>
            <a:ext cx="8733182" cy="4013733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a-IR" sz="40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  <a:t/>
            </a:r>
            <a:br>
              <a:rPr lang="fa-IR" sz="40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</a:br>
            <a:r>
              <a:rPr lang="fa-IR" sz="3200" dirty="0" smtClean="0">
                <a:solidFill>
                  <a:schemeClr val="tx1"/>
                </a:solidFill>
                <a:latin typeface="AGA Arabesque" panose="05010101010101010101" pitchFamily="2" charset="2"/>
                <a:cs typeface="B Titr" panose="00000700000000000000" pitchFamily="2" charset="-78"/>
              </a:rPr>
              <a:t>آئدس مهاجم و بیماریهای منتقله ازآن</a:t>
            </a:r>
            <a:r>
              <a:rPr lang="fa-IR" sz="3200" dirty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  <a:t/>
            </a:r>
            <a:br>
              <a:rPr lang="fa-IR" sz="3200" dirty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</a:br>
            <a:r>
              <a:rPr lang="fa-IR" sz="31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  <a:t>تب </a:t>
            </a:r>
            <a:r>
              <a:rPr lang="fa-IR" sz="3100" dirty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  <a:t>دانگ، چیکونگونیا و زیکا</a:t>
            </a:r>
            <a:r>
              <a:rPr lang="en-US" sz="4000" dirty="0">
                <a:solidFill>
                  <a:srgbClr val="C00000"/>
                </a:solidFill>
                <a:cs typeface="B Titr" panose="00000700000000000000" pitchFamily="2" charset="-78"/>
              </a:rPr>
              <a:t/>
            </a:r>
            <a:br>
              <a:rPr lang="en-US" sz="4000" dirty="0">
                <a:solidFill>
                  <a:srgbClr val="C000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  <a:t/>
            </a:r>
            <a:br>
              <a:rPr lang="fa-IR" sz="32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</a:br>
            <a:r>
              <a:rPr lang="en-US" sz="27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  <a:t/>
            </a:r>
            <a:br>
              <a:rPr lang="en-US" sz="27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</a:br>
            <a:r>
              <a:rPr lang="fa-IR" sz="20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  <a:t>شبکه بهداشت و درمان شهرستان قدس</a:t>
            </a:r>
            <a:br>
              <a:rPr lang="fa-IR" sz="20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</a:br>
            <a:r>
              <a:rPr lang="fa-IR" sz="20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  <a:t>واحد پیشگیری و مبارزه با بیماری ها</a:t>
            </a:r>
            <a:r>
              <a:rPr lang="en-US" sz="20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</a:br>
            <a:r>
              <a:rPr lang="fa-IR" sz="20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  <a:t/>
            </a:r>
            <a:br>
              <a:rPr lang="fa-IR" sz="2000" dirty="0" smtClean="0">
                <a:solidFill>
                  <a:schemeClr val="tx1"/>
                </a:solidFill>
                <a:latin typeface="AGA Arabesque" panose="05010101010101010101" pitchFamily="2" charset="2"/>
                <a:cs typeface="+mj-cs"/>
              </a:rPr>
            </a:br>
            <a:r>
              <a:rPr lang="fa-IR" sz="2000" dirty="0" smtClean="0">
                <a:solidFill>
                  <a:schemeClr val="tx1"/>
                </a:solidFill>
                <a:latin typeface="AGA Arabesque" panose="05010101010101010101" pitchFamily="2" charset="2"/>
              </a:rPr>
              <a:t>مرداد ماه 1403</a:t>
            </a:r>
            <a:r>
              <a:rPr lang="fa-IR" sz="2400" dirty="0">
                <a:solidFill>
                  <a:schemeClr val="tx1"/>
                </a:solidFill>
                <a:latin typeface="AGA Arabesque" panose="05010101010101010101" pitchFamily="2" charset="2"/>
              </a:rPr>
              <a:t/>
            </a:r>
            <a:br>
              <a:rPr lang="fa-IR" sz="2400" dirty="0">
                <a:solidFill>
                  <a:schemeClr val="tx1"/>
                </a:solidFill>
                <a:latin typeface="AGA Arabesque" panose="05010101010101010101" pitchFamily="2" charset="2"/>
              </a:rPr>
            </a:br>
            <a:endParaRPr lang="en-US" sz="2400" dirty="0">
              <a:solidFill>
                <a:schemeClr val="tx1"/>
              </a:solidFill>
              <a:latin typeface="AGA Arabesque" panose="05010101010101010101" pitchFamily="2" charset="2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a-IR" sz="3200" dirty="0" err="1"/>
              <a:t>زیستگاههای</a:t>
            </a:r>
            <a:r>
              <a:rPr lang="fa-IR" sz="3200" dirty="0"/>
              <a:t> مناسب پشه های </a:t>
            </a:r>
            <a:r>
              <a:rPr lang="fa-IR" sz="3200" dirty="0" err="1"/>
              <a:t>آئدس</a:t>
            </a:r>
            <a:r>
              <a:rPr lang="fa-IR" sz="3200" dirty="0"/>
              <a:t> </a:t>
            </a:r>
            <a:r>
              <a:rPr lang="fa-IR" sz="3200" dirty="0" err="1"/>
              <a:t>اجیپتی</a:t>
            </a:r>
            <a:r>
              <a:rPr lang="fa-IR" sz="3200" dirty="0"/>
              <a:t> </a:t>
            </a:r>
            <a:r>
              <a:rPr lang="fa-IR" sz="3200" dirty="0" err="1"/>
              <a:t>وآئدس</a:t>
            </a:r>
            <a:r>
              <a:rPr lang="fa-IR" sz="3200" dirty="0"/>
              <a:t> </a:t>
            </a:r>
            <a:r>
              <a:rPr lang="fa-IR" sz="3200" dirty="0" err="1"/>
              <a:t>آلبوپیکتوس</a:t>
            </a:r>
            <a:endParaRPr lang="en-US" sz="3200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0441" y="1619951"/>
            <a:ext cx="2896985" cy="1379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13" y="1619951"/>
            <a:ext cx="2093748" cy="1975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0824" y="1721203"/>
            <a:ext cx="1981361" cy="1548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/>
          <p:cNvPicPr>
            <a:picLocks noChangeArrowheads="1"/>
          </p:cNvPicPr>
          <p:nvPr/>
        </p:nvPicPr>
        <p:blipFill>
          <a:blip r:embed="rId5" cstate="print"/>
          <a:srcRect l="13887" t="23495" r="16479"/>
          <a:stretch>
            <a:fillRect/>
          </a:stretch>
        </p:blipFill>
        <p:spPr bwMode="auto">
          <a:xfrm>
            <a:off x="6510441" y="3169327"/>
            <a:ext cx="2814834" cy="1826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5713" y="3896427"/>
            <a:ext cx="2197970" cy="2197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824" y="3540249"/>
            <a:ext cx="1899193" cy="2554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07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563" y="124925"/>
            <a:ext cx="9922806" cy="1325563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fa-IR" sz="3200" dirty="0"/>
              <a:t>زیستگاههای مناسب پشه های آئدس اجیپتی وآئدس آلبوپیکتوس</a:t>
            </a:r>
            <a:br>
              <a:rPr lang="fa-IR" sz="3200" dirty="0"/>
            </a:b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1591829" y="1508238"/>
            <a:ext cx="7696550" cy="4606006"/>
            <a:chOff x="109538" y="201613"/>
            <a:chExt cx="8623300" cy="6473825"/>
          </a:xfrm>
        </p:grpSpPr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8" y="201613"/>
              <a:ext cx="8623300" cy="647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wn Arrow 7"/>
            <p:cNvSpPr/>
            <p:nvPr/>
          </p:nvSpPr>
          <p:spPr>
            <a:xfrm>
              <a:off x="6916738" y="5048250"/>
              <a:ext cx="222250" cy="7969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5697538" y="2379663"/>
              <a:ext cx="222250" cy="7969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5043488" y="3167063"/>
              <a:ext cx="222250" cy="7969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4057650" y="3438525"/>
              <a:ext cx="220663" cy="7969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4189413" y="2459038"/>
              <a:ext cx="222250" cy="7969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3557588" y="2060575"/>
              <a:ext cx="222250" cy="7969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1316038" y="5424488"/>
              <a:ext cx="222250" cy="7969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1427163" y="4191000"/>
              <a:ext cx="222250" cy="7969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485775" y="4456113"/>
              <a:ext cx="220663" cy="7969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314325" y="2728913"/>
              <a:ext cx="222250" cy="7969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2201863" y="1957388"/>
              <a:ext cx="220662" cy="7969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93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D3A665-568F-45B3-9A7D-6277F585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240927"/>
            <a:ext cx="9636760" cy="1106222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r" rtl="1"/>
            <a:r>
              <a:rPr lang="fa-IR" sz="4000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بیماریهای منتقله توسط پشه آئدس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1E243F-AE0B-49FD-AA2E-DD78CEDFD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22" y="1439980"/>
            <a:ext cx="11587595" cy="4549738"/>
          </a:xfrm>
        </p:spPr>
        <p:txBody>
          <a:bodyPr/>
          <a:lstStyle/>
          <a:p>
            <a:pPr marL="0" indent="0" algn="r" rtl="1">
              <a:buNone/>
            </a:pPr>
            <a:r>
              <a:rPr lang="fa-IR" b="1" dirty="0" smtClean="0"/>
              <a:t>         </a:t>
            </a:r>
          </a:p>
          <a:p>
            <a:pPr marL="0" indent="0" algn="r" rtl="1">
              <a:buNone/>
            </a:pPr>
            <a:r>
              <a:rPr lang="fa-IR" b="1" dirty="0"/>
              <a:t> </a:t>
            </a:r>
            <a:r>
              <a:rPr lang="fa-IR" b="1" dirty="0" smtClean="0"/>
              <a:t>      </a:t>
            </a:r>
            <a:r>
              <a:rPr lang="fa-IR" sz="4400" b="1" dirty="0" smtClean="0"/>
              <a:t>1-تب دانگ   2- چیکونگونیا      3- زیکا     4- تب زرد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9" y="3378123"/>
            <a:ext cx="3608120" cy="2820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969" y="3447565"/>
            <a:ext cx="3881940" cy="2808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30" y="3365541"/>
            <a:ext cx="3779485" cy="284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97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725" y="1496500"/>
            <a:ext cx="11115040" cy="4714240"/>
          </a:xfrm>
          <a:ln>
            <a:noFill/>
          </a:ln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srgbClr val="00B050"/>
                </a:solidFill>
              </a:rPr>
              <a:t>تغییرات آب و هوایی </a:t>
            </a:r>
            <a:r>
              <a:rPr lang="fa-IR" sz="2000" b="1" dirty="0">
                <a:solidFill>
                  <a:srgbClr val="FF0000"/>
                </a:solidFill>
              </a:rPr>
              <a:t>مهمترین </a:t>
            </a:r>
            <a:r>
              <a:rPr lang="fa-IR" sz="2000" b="1" dirty="0"/>
              <a:t>عامل در حرکت ویروس از مناطق نیمه گرمسیري به مناطق معتدل جهان </a:t>
            </a:r>
            <a:r>
              <a:rPr lang="fa-IR" sz="2000" b="1" dirty="0" smtClean="0"/>
              <a:t>میباشد</a:t>
            </a:r>
            <a:endParaRPr lang="en-US" sz="2000" b="1" dirty="0" smtClean="0"/>
          </a:p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fa-IR" sz="2000" b="1" dirty="0" smtClean="0"/>
          </a:p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a-IR" sz="2000" b="1" dirty="0" smtClean="0">
                <a:solidFill>
                  <a:srgbClr val="FF0000"/>
                </a:solidFill>
              </a:rPr>
              <a:t>انتشار </a:t>
            </a:r>
            <a:r>
              <a:rPr lang="fa-IR" sz="2000" b="1" dirty="0">
                <a:solidFill>
                  <a:srgbClr val="FF0000"/>
                </a:solidFill>
              </a:rPr>
              <a:t>هر 4 گونه ویروس </a:t>
            </a:r>
            <a:r>
              <a:rPr lang="fa-IR" sz="2000" b="1" dirty="0" smtClean="0">
                <a:solidFill>
                  <a:srgbClr val="FF0000"/>
                </a:solidFill>
              </a:rPr>
              <a:t>دانگ </a:t>
            </a:r>
            <a:r>
              <a:rPr lang="fa-IR" sz="2000" b="1" dirty="0"/>
              <a:t>از آسیا تا آمریکا، آفریقا و مدیترانه شرقی آن را به یک تهدید سلامت جهانی </a:t>
            </a:r>
            <a:r>
              <a:rPr lang="fa-IR" sz="2000" b="1" dirty="0" smtClean="0"/>
              <a:t>تبدیل کرده است</a:t>
            </a:r>
            <a:endParaRPr lang="en-US" sz="2000" b="1" dirty="0" smtClean="0"/>
          </a:p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fa-IR" sz="2000" b="1" dirty="0" smtClean="0"/>
          </a:p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a-IR" sz="2000" b="1" dirty="0" smtClean="0"/>
              <a:t>این </a:t>
            </a:r>
            <a:r>
              <a:rPr lang="fa-IR" sz="2000" b="1" dirty="0"/>
              <a:t>بیماري در میان بیماري هاي </a:t>
            </a:r>
            <a:r>
              <a:rPr lang="fa-IR" sz="2000" b="1" dirty="0" smtClean="0"/>
              <a:t>ویروسی منتقله توسط بندپایان </a:t>
            </a:r>
            <a:r>
              <a:rPr lang="fa-IR" sz="2000" b="1" dirty="0" smtClean="0">
                <a:solidFill>
                  <a:srgbClr val="FF0000"/>
                </a:solidFill>
              </a:rPr>
              <a:t>سریعترین </a:t>
            </a:r>
            <a:r>
              <a:rPr lang="fa-IR" sz="2000" b="1" dirty="0">
                <a:solidFill>
                  <a:srgbClr val="FF0000"/>
                </a:solidFill>
              </a:rPr>
              <a:t>گسترش </a:t>
            </a:r>
            <a:r>
              <a:rPr lang="fa-IR" sz="2000" b="1" dirty="0"/>
              <a:t>را داشته و موجب شده است که بیماري </a:t>
            </a:r>
            <a:r>
              <a:rPr lang="fa-IR" sz="2000" b="1" dirty="0" smtClean="0"/>
              <a:t>دانگ </a:t>
            </a:r>
            <a:r>
              <a:rPr lang="fa-IR" sz="2000" b="1" dirty="0"/>
              <a:t>تبدیل به </a:t>
            </a:r>
            <a:r>
              <a:rPr lang="fa-IR" sz="2000" b="1" dirty="0">
                <a:solidFill>
                  <a:srgbClr val="FF0000"/>
                </a:solidFill>
              </a:rPr>
              <a:t>مهمترین</a:t>
            </a:r>
            <a:r>
              <a:rPr lang="fa-IR" sz="2000" b="1" dirty="0"/>
              <a:t> بیماري ویروسی منتقله از طریق بند پایان در طی </a:t>
            </a:r>
            <a:r>
              <a:rPr lang="fa-IR" sz="2000" b="1" dirty="0">
                <a:solidFill>
                  <a:srgbClr val="00B050"/>
                </a:solidFill>
              </a:rPr>
              <a:t>30 سال گذشته </a:t>
            </a:r>
            <a:r>
              <a:rPr lang="fa-IR" sz="2000" b="1" dirty="0"/>
              <a:t>در جهان تبدیل شود</a:t>
            </a:r>
            <a:r>
              <a:rPr lang="fa-IR" sz="2000" b="1" dirty="0" smtClean="0"/>
              <a:t>.</a:t>
            </a:r>
          </a:p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a-IR" sz="2000" b="1" dirty="0" smtClean="0"/>
              <a:t>موارد </a:t>
            </a:r>
            <a:r>
              <a:rPr lang="fa-IR" sz="2000" b="1" dirty="0"/>
              <a:t>این بیماري ظرف</a:t>
            </a:r>
            <a:r>
              <a:rPr lang="fa-IR" sz="2000" b="1" dirty="0">
                <a:solidFill>
                  <a:srgbClr val="00B050"/>
                </a:solidFill>
              </a:rPr>
              <a:t> 50 سال </a:t>
            </a:r>
            <a:r>
              <a:rPr lang="fa-IR" sz="2000" b="1" dirty="0"/>
              <a:t>گذشته </a:t>
            </a:r>
            <a:r>
              <a:rPr lang="fa-IR" sz="2000" b="1" dirty="0">
                <a:solidFill>
                  <a:srgbClr val="FF0000"/>
                </a:solidFill>
              </a:rPr>
              <a:t>30 برابر </a:t>
            </a:r>
            <a:r>
              <a:rPr lang="fa-IR" sz="2000" b="1" dirty="0" smtClean="0"/>
              <a:t>شده</a:t>
            </a:r>
            <a:endParaRPr lang="en-US" sz="2000" b="1" dirty="0" smtClean="0"/>
          </a:p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fa-IR" sz="2000" b="1" dirty="0" smtClean="0"/>
          </a:p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a-IR" sz="2000" b="1" dirty="0" smtClean="0"/>
              <a:t> </a:t>
            </a:r>
            <a:r>
              <a:rPr lang="fa-IR" sz="2000" b="1" dirty="0">
                <a:solidFill>
                  <a:srgbClr val="00B050"/>
                </a:solidFill>
              </a:rPr>
              <a:t>هر سال</a:t>
            </a:r>
            <a:r>
              <a:rPr lang="fa-IR" sz="2000" b="1" dirty="0"/>
              <a:t>، </a:t>
            </a:r>
            <a:r>
              <a:rPr lang="fa-IR" sz="2000" b="1" dirty="0">
                <a:solidFill>
                  <a:srgbClr val="FF0000"/>
                </a:solidFill>
              </a:rPr>
              <a:t>50 تا 100 میلیون </a:t>
            </a:r>
            <a:r>
              <a:rPr lang="fa-IR" sz="2000" b="1" dirty="0"/>
              <a:t>عفونت تب </a:t>
            </a:r>
            <a:r>
              <a:rPr lang="fa-IR" sz="2000" b="1" dirty="0" smtClean="0"/>
              <a:t>دانگ </a:t>
            </a:r>
            <a:r>
              <a:rPr lang="fa-IR" sz="2000" b="1" dirty="0"/>
              <a:t>در جهان رخ میدهد</a:t>
            </a:r>
            <a:r>
              <a:rPr lang="fa-IR" sz="2000" b="1" dirty="0" smtClean="0"/>
              <a:t>.</a:t>
            </a:r>
            <a:endParaRPr lang="en-US" sz="2000" b="1" dirty="0" smtClean="0"/>
          </a:p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fa-IR" sz="1400" b="1" dirty="0" smtClean="0"/>
          </a:p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a-IR" sz="2000" b="1" dirty="0" smtClean="0"/>
              <a:t>قبل </a:t>
            </a:r>
            <a:r>
              <a:rPr lang="fa-IR" sz="2000" b="1" dirty="0"/>
              <a:t>از سال هاي </a:t>
            </a:r>
            <a:r>
              <a:rPr lang="fa-IR" sz="2000" b="1" dirty="0">
                <a:solidFill>
                  <a:srgbClr val="00B050"/>
                </a:solidFill>
              </a:rPr>
              <a:t>1970</a:t>
            </a:r>
            <a:r>
              <a:rPr lang="fa-IR" sz="2000" b="1" dirty="0"/>
              <a:t> تنها در </a:t>
            </a:r>
            <a:r>
              <a:rPr lang="fa-IR" sz="2000" b="1" dirty="0">
                <a:solidFill>
                  <a:srgbClr val="FF0000"/>
                </a:solidFill>
              </a:rPr>
              <a:t>9 کشور </a:t>
            </a:r>
            <a:r>
              <a:rPr lang="fa-IR" sz="2000" b="1" dirty="0"/>
              <a:t>این بیماري را گزارش کرده بودند اکنون این بیماري در بیش از </a:t>
            </a:r>
            <a:r>
              <a:rPr lang="fa-IR" sz="2000" b="1" dirty="0" smtClean="0">
                <a:solidFill>
                  <a:srgbClr val="FF0000"/>
                </a:solidFill>
              </a:rPr>
              <a:t>128 </a:t>
            </a:r>
            <a:r>
              <a:rPr lang="fa-IR" sz="2000" b="1" dirty="0">
                <a:solidFill>
                  <a:srgbClr val="FF0000"/>
                </a:solidFill>
              </a:rPr>
              <a:t>کشور </a:t>
            </a:r>
            <a:r>
              <a:rPr lang="fa-IR" sz="2000" b="1" dirty="0"/>
              <a:t>جهان </a:t>
            </a:r>
            <a:r>
              <a:rPr lang="fa-IR" sz="2000" b="1" dirty="0">
                <a:solidFill>
                  <a:srgbClr val="C00000"/>
                </a:solidFill>
              </a:rPr>
              <a:t>بومی </a:t>
            </a:r>
            <a:r>
              <a:rPr lang="fa-IR" sz="2000" b="1" dirty="0"/>
              <a:t>شده </a:t>
            </a:r>
            <a:r>
              <a:rPr lang="fa-IR" sz="2000" b="1" dirty="0" smtClean="0"/>
              <a:t>است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D5A06415-99F4-4622-A4F2-427BD7926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12" y="211757"/>
            <a:ext cx="9837018" cy="1145405"/>
          </a:xfr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a-IR" altLang="en-US" dirty="0"/>
              <a:t>اهمیت بیماری دانگ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66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Title 3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fa-IR" sz="3600" dirty="0"/>
              <a:t>پراکندگی جهانی بیماری های تب دانگ، چیکونگونیا و </a:t>
            </a:r>
            <a:r>
              <a:rPr lang="fa-IR" sz="3600" dirty="0" smtClean="0"/>
              <a:t>زیکا</a:t>
            </a:r>
            <a:br>
              <a:rPr lang="fa-IR" sz="3600" dirty="0" smtClean="0"/>
            </a:br>
            <a:r>
              <a:rPr lang="fa-IR" sz="3600" dirty="0" smtClean="0"/>
              <a:t>(سال 2022)</a:t>
            </a:r>
            <a:endParaRPr lang="en-US" sz="3600" dirty="0"/>
          </a:p>
        </p:txBody>
      </p:sp>
      <p:sp>
        <p:nvSpPr>
          <p:cNvPr id="1048604" name="Rectangle 7"/>
          <p:cNvSpPr/>
          <p:nvPr/>
        </p:nvSpPr>
        <p:spPr>
          <a:xfrm>
            <a:off x="9619788" y="3963666"/>
            <a:ext cx="1655546" cy="3643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/>
              <a:t>زیکا</a:t>
            </a:r>
            <a:endParaRPr lang="en-US" sz="2800" dirty="0"/>
          </a:p>
        </p:txBody>
      </p:sp>
      <p:sp>
        <p:nvSpPr>
          <p:cNvPr id="1048605" name="Rectangle 8"/>
          <p:cNvSpPr/>
          <p:nvPr/>
        </p:nvSpPr>
        <p:spPr>
          <a:xfrm>
            <a:off x="1265408" y="3746892"/>
            <a:ext cx="1655546" cy="3643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/>
              <a:t>تب دانگ</a:t>
            </a:r>
            <a:endParaRPr lang="en-US" sz="3200" dirty="0"/>
          </a:p>
        </p:txBody>
      </p:sp>
      <p:sp>
        <p:nvSpPr>
          <p:cNvPr id="1048606" name="Rectangle 9"/>
          <p:cNvSpPr/>
          <p:nvPr/>
        </p:nvSpPr>
        <p:spPr>
          <a:xfrm>
            <a:off x="5230966" y="3304960"/>
            <a:ext cx="1655546" cy="3643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چیکونگونیا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89" y="3669323"/>
            <a:ext cx="4585115" cy="2579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004" y="1558875"/>
            <a:ext cx="4039602" cy="2296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9" y="1601335"/>
            <a:ext cx="4166164" cy="214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53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Content Placeholder 1"/>
          <p:cNvSpPr>
            <a:spLocks noGrp="1" noEditPoints="1"/>
          </p:cNvSpPr>
          <p:nvPr>
            <p:ph sz="half" idx="1"/>
          </p:nvPr>
        </p:nvSpPr>
        <p:spPr>
          <a:xfrm>
            <a:off x="762000" y="1825625"/>
            <a:ext cx="5181600" cy="435133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sz="2400" b="1" dirty="0">
                <a:solidFill>
                  <a:srgbClr val="FF0000"/>
                </a:solidFill>
              </a:rPr>
              <a:t>مالزی:     </a:t>
            </a:r>
            <a:r>
              <a:rPr lang="fa-IR" sz="2400" b="1" dirty="0">
                <a:solidFill>
                  <a:schemeClr val="bg1">
                    <a:lumMod val="50000"/>
                  </a:schemeClr>
                </a:solidFill>
              </a:rPr>
              <a:t>سال 2019</a:t>
            </a:r>
            <a:r>
              <a:rPr lang="fa-IR" sz="2400" b="1" dirty="0">
                <a:solidFill>
                  <a:srgbClr val="FF0000"/>
                </a:solidFill>
              </a:rPr>
              <a:t>: </a:t>
            </a:r>
            <a:r>
              <a:rPr lang="fa-IR" sz="2400" b="1" dirty="0"/>
              <a:t>130101 بیمار و 182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sz="2400" b="1" dirty="0">
                <a:solidFill>
                  <a:srgbClr val="FF0000"/>
                </a:solidFill>
              </a:rPr>
              <a:t>اندونزی</a:t>
            </a:r>
            <a:r>
              <a:rPr lang="fa-IR" sz="2400" b="1" dirty="0">
                <a:solidFill>
                  <a:schemeClr val="bg1">
                    <a:lumMod val="50000"/>
                  </a:schemeClr>
                </a:solidFill>
              </a:rPr>
              <a:t>:  سال 2019</a:t>
            </a:r>
            <a:r>
              <a:rPr lang="fa-IR" sz="2400" b="1" dirty="0">
                <a:solidFill>
                  <a:srgbClr val="FF0000"/>
                </a:solidFill>
              </a:rPr>
              <a:t>: </a:t>
            </a:r>
            <a:r>
              <a:rPr lang="fa-IR" sz="2400" b="1" dirty="0"/>
              <a:t>106000 بیمار و 110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sz="2400" b="1" dirty="0">
                <a:solidFill>
                  <a:srgbClr val="FF0000"/>
                </a:solidFill>
              </a:rPr>
              <a:t>ویتنام:    </a:t>
            </a:r>
            <a:r>
              <a:rPr lang="fa-IR" sz="2400" b="1" dirty="0">
                <a:solidFill>
                  <a:schemeClr val="bg1">
                    <a:lumMod val="50000"/>
                  </a:schemeClr>
                </a:solidFill>
              </a:rPr>
              <a:t>سال 2019</a:t>
            </a:r>
            <a:r>
              <a:rPr lang="fa-IR" sz="2400" b="1" dirty="0">
                <a:solidFill>
                  <a:srgbClr val="FF0000"/>
                </a:solidFill>
              </a:rPr>
              <a:t>:  </a:t>
            </a:r>
            <a:r>
              <a:rPr lang="fa-IR" sz="2400" b="1" dirty="0"/>
              <a:t>320702 بیمار و 52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sz="2400" b="1" dirty="0">
                <a:solidFill>
                  <a:srgbClr val="FF0000"/>
                </a:solidFill>
              </a:rPr>
              <a:t>فیلیپین: </a:t>
            </a:r>
            <a:r>
              <a:rPr lang="fa-IR" sz="2400" b="1" dirty="0">
                <a:solidFill>
                  <a:schemeClr val="bg1">
                    <a:lumMod val="50000"/>
                  </a:schemeClr>
                </a:solidFill>
              </a:rPr>
              <a:t>سال 2019</a:t>
            </a:r>
            <a:r>
              <a:rPr lang="fa-IR" sz="2400" b="1" dirty="0">
                <a:solidFill>
                  <a:srgbClr val="FF0000"/>
                </a:solidFill>
              </a:rPr>
              <a:t>: </a:t>
            </a:r>
            <a:r>
              <a:rPr lang="fa-IR" sz="2400" b="1" dirty="0"/>
              <a:t>371717 بیمار و 1407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endParaRPr lang="fa-IR" sz="2400" b="1" dirty="0"/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sz="2400" b="1" dirty="0">
                <a:solidFill>
                  <a:srgbClr val="FF0000"/>
                </a:solidFill>
              </a:rPr>
              <a:t>هند:</a:t>
            </a:r>
            <a:r>
              <a:rPr lang="fa-IR" sz="2400" b="1" dirty="0"/>
              <a:t>       سال 2019: 315157 بیمار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sz="2400" b="1" dirty="0"/>
              <a:t>              سال 2021: 245191 بیمار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endParaRPr lang="fa-IR" sz="2400" b="1" dirty="0"/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sz="2400" b="1" dirty="0">
                <a:solidFill>
                  <a:srgbClr val="FF0000"/>
                </a:solidFill>
              </a:rPr>
              <a:t>تیمور شرقی</a:t>
            </a:r>
            <a:r>
              <a:rPr lang="fa-IR" sz="2400" b="1" dirty="0"/>
              <a:t>:  </a:t>
            </a:r>
            <a:r>
              <a:rPr lang="fa-IR" sz="2400" b="1" dirty="0">
                <a:solidFill>
                  <a:srgbClr val="0070C0"/>
                </a:solidFill>
              </a:rPr>
              <a:t>سال 2020</a:t>
            </a:r>
            <a:r>
              <a:rPr lang="fa-IR" sz="2400" b="1" dirty="0"/>
              <a:t>: 901 بیمار و 11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sz="2400" b="1" dirty="0"/>
              <a:t>                       </a:t>
            </a:r>
            <a:r>
              <a:rPr lang="fa-IR" sz="2400" b="1" dirty="0">
                <a:solidFill>
                  <a:srgbClr val="0070C0"/>
                </a:solidFill>
              </a:rPr>
              <a:t>سال 2021</a:t>
            </a:r>
            <a:r>
              <a:rPr lang="fa-IR" sz="2400" b="1" dirty="0"/>
              <a:t>: 1451 بیمار و 10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sz="2400" b="1" dirty="0">
                <a:solidFill>
                  <a:srgbClr val="0070C0"/>
                </a:solidFill>
              </a:rPr>
              <a:t>                       سال 2022</a:t>
            </a:r>
            <a:r>
              <a:rPr lang="fa-IR" sz="2400" b="1" dirty="0"/>
              <a:t>: 1286 بیمار و 20 مرگ</a:t>
            </a:r>
          </a:p>
          <a:p>
            <a:pPr algn="r" rtl="1"/>
            <a:endParaRPr lang="en-US" sz="2400" dirty="0"/>
          </a:p>
        </p:txBody>
      </p:sp>
      <p:sp>
        <p:nvSpPr>
          <p:cNvPr id="1048618" name="Content Placeholder 4"/>
          <p:cNvSpPr>
            <a:spLocks noGrp="1" noEditPoints="1"/>
          </p:cNvSpPr>
          <p:nvPr>
            <p:ph sz="half" idx="2"/>
          </p:nvPr>
        </p:nvSpPr>
        <p:spPr>
          <a:xfrm>
            <a:off x="6583166" y="1825625"/>
            <a:ext cx="5181600" cy="435133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b="1" dirty="0">
                <a:solidFill>
                  <a:srgbClr val="FF0000"/>
                </a:solidFill>
              </a:rPr>
              <a:t>بنگلادش:</a:t>
            </a:r>
          </a:p>
          <a:p>
            <a:pPr marL="0" indent="89535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b="1" dirty="0">
                <a:solidFill>
                  <a:schemeClr val="accent1"/>
                </a:solidFill>
              </a:rPr>
              <a:t>سال 2019: </a:t>
            </a:r>
            <a:r>
              <a:rPr lang="fa-IR" b="1" dirty="0">
                <a:solidFill>
                  <a:schemeClr val="tx2"/>
                </a:solidFill>
              </a:rPr>
              <a:t>101354 بیمار و 164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b="1" dirty="0">
                <a:solidFill>
                  <a:schemeClr val="accent1"/>
                </a:solidFill>
              </a:rPr>
              <a:t>                  سال 2022:  </a:t>
            </a:r>
            <a:r>
              <a:rPr lang="fa-IR" b="1" dirty="0">
                <a:solidFill>
                  <a:schemeClr val="tx2"/>
                </a:solidFill>
              </a:rPr>
              <a:t>52807 بیمار و281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b="1" dirty="0">
                <a:solidFill>
                  <a:schemeClr val="accent1"/>
                </a:solidFill>
              </a:rPr>
              <a:t>                 سال 2023:  </a:t>
            </a:r>
            <a:r>
              <a:rPr lang="fa-IR" b="1" dirty="0">
                <a:solidFill>
                  <a:schemeClr val="tx2"/>
                </a:solidFill>
              </a:rPr>
              <a:t>209000 بیمار و1017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endParaRPr lang="fa-IR" b="1" dirty="0">
              <a:solidFill>
                <a:schemeClr val="tx2"/>
              </a:solidFill>
            </a:endParaRP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b="1" dirty="0">
                <a:solidFill>
                  <a:srgbClr val="FF0000"/>
                </a:solidFill>
              </a:rPr>
              <a:t>اردوگاه آوارگان روهینگیایی در بنگلادش: 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b="1" dirty="0">
                <a:solidFill>
                  <a:srgbClr val="00B050"/>
                </a:solidFill>
              </a:rPr>
              <a:t>         سال 2022</a:t>
            </a:r>
            <a:r>
              <a:rPr lang="fa-IR" b="1" dirty="0">
                <a:solidFill>
                  <a:srgbClr val="FF0000"/>
                </a:solidFill>
              </a:rPr>
              <a:t>: </a:t>
            </a:r>
            <a:r>
              <a:rPr lang="fa-IR" b="1" dirty="0"/>
              <a:t>7687 بیمار و 6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endParaRPr lang="fa-IR" b="1" dirty="0"/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b="1" dirty="0">
                <a:solidFill>
                  <a:srgbClr val="FF0000"/>
                </a:solidFill>
              </a:rPr>
              <a:t>فرانسه:   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  <a:tabLst>
                <a:tab pos="682625" algn="l"/>
              </a:tabLst>
            </a:pPr>
            <a:r>
              <a:rPr lang="fa-IR" b="1" dirty="0">
                <a:solidFill>
                  <a:schemeClr val="tx2"/>
                </a:solidFill>
              </a:rPr>
              <a:t>           </a:t>
            </a:r>
            <a:r>
              <a:rPr lang="fa-IR" b="1" dirty="0">
                <a:solidFill>
                  <a:schemeClr val="accent6"/>
                </a:solidFill>
              </a:rPr>
              <a:t>سال 2019</a:t>
            </a:r>
            <a:r>
              <a:rPr lang="fa-IR" b="1" dirty="0">
                <a:solidFill>
                  <a:schemeClr val="tx2"/>
                </a:solidFill>
              </a:rPr>
              <a:t>: 22000 بیمار مشکوک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  <a:tabLst>
                <a:tab pos="682625" algn="l"/>
              </a:tabLst>
            </a:pPr>
            <a:r>
              <a:rPr lang="fa-IR" b="1" dirty="0">
                <a:solidFill>
                  <a:schemeClr val="accent6"/>
                </a:solidFill>
              </a:rPr>
              <a:t>           سال 2020</a:t>
            </a:r>
            <a:r>
              <a:rPr lang="fa-IR" b="1" dirty="0">
                <a:solidFill>
                  <a:schemeClr val="tx2"/>
                </a:solidFill>
              </a:rPr>
              <a:t>: 3533 مورد قطعی و 16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b="1" dirty="0">
                <a:solidFill>
                  <a:srgbClr val="FF0000"/>
                </a:solidFill>
              </a:rPr>
              <a:t>نپال: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r>
              <a:rPr lang="fa-IR" b="1" dirty="0">
                <a:solidFill>
                  <a:schemeClr val="tx2"/>
                </a:solidFill>
              </a:rPr>
              <a:t>        </a:t>
            </a:r>
            <a:r>
              <a:rPr lang="fa-IR" b="1" dirty="0">
                <a:solidFill>
                  <a:schemeClr val="accent2">
                    <a:lumMod val="75000"/>
                  </a:schemeClr>
                </a:solidFill>
              </a:rPr>
              <a:t>سال 2022</a:t>
            </a:r>
            <a:r>
              <a:rPr lang="fa-IR" b="1" dirty="0">
                <a:solidFill>
                  <a:schemeClr val="tx2"/>
                </a:solidFill>
              </a:rPr>
              <a:t>:   28109 بیمار و 38 مورد مرگ</a:t>
            </a:r>
          </a:p>
          <a:p>
            <a:pPr marL="0" indent="0" algn="r" rtl="1">
              <a:buClr>
                <a:schemeClr val="accent1">
                  <a:lumMod val="75000"/>
                </a:schemeClr>
              </a:buClr>
              <a:buNone/>
            </a:pPr>
            <a:endParaRPr lang="fa-IR" b="1" dirty="0">
              <a:solidFill>
                <a:schemeClr val="tx2"/>
              </a:solidFill>
            </a:endParaRPr>
          </a:p>
          <a:p>
            <a:pPr algn="r" rtl="1"/>
            <a:endParaRPr lang="en-US" dirty="0"/>
          </a:p>
        </p:txBody>
      </p:sp>
      <p:sp>
        <p:nvSpPr>
          <p:cNvPr id="1048619" name="Title 2"/>
          <p:cNvSpPr>
            <a:spLocks noGrp="1" noEditPoints="1"/>
          </p:cNvSpPr>
          <p:nvPr>
            <p:ph type="title"/>
          </p:nvPr>
        </p:nvSpPr>
        <p:spPr>
          <a:xfrm>
            <a:off x="269563" y="124926"/>
            <a:ext cx="9922806" cy="1193736"/>
          </a:xfr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r"/>
            <a:r>
              <a:rPr lang="fa-IR" sz="4000" dirty="0">
                <a:solidFill>
                  <a:schemeClr val="bg1"/>
                </a:solidFill>
                <a:cs typeface="B Compset" panose="00000400000000000000" pitchFamily="2" charset="-78"/>
              </a:rPr>
              <a:t>اپیدمی های بزرگ تب دانگ از 2019 به بعد در سراسر جهان</a:t>
            </a:r>
            <a:endParaRPr lang="en-US" sz="4000" dirty="0">
              <a:solidFill>
                <a:schemeClr val="bg1"/>
              </a:solidFill>
              <a:cs typeface="B Compse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1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4128" y="1588958"/>
            <a:ext cx="2549018" cy="1759809"/>
          </a:xfrm>
          <a:prstGeom prst="rect">
            <a:avLst/>
          </a:prstGeom>
        </p:spPr>
      </p:pic>
      <p:sp>
        <p:nvSpPr>
          <p:cNvPr id="3" name="Title 2"/>
          <p:cNvSpPr>
            <a:spLocks noGrp="1" noEditPoints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rtl="1"/>
            <a:r>
              <a:rPr lang="fa-IR" sz="4000" dirty="0"/>
              <a:t>روند گسترش پشه </a:t>
            </a:r>
            <a:r>
              <a:rPr lang="fa-IR" sz="4000" dirty="0" err="1"/>
              <a:t>آئدس</a:t>
            </a:r>
            <a:r>
              <a:rPr lang="fa-IR" sz="4000" dirty="0"/>
              <a:t> </a:t>
            </a:r>
            <a:r>
              <a:rPr lang="fa-IR" sz="4000" dirty="0" err="1"/>
              <a:t>آلبوپیکتوس</a:t>
            </a:r>
            <a:r>
              <a:rPr lang="fa-IR" sz="4000" dirty="0"/>
              <a:t> در فرانسه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32749" y="1588958"/>
            <a:ext cx="2421276" cy="1759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7767" y="1614359"/>
            <a:ext cx="2366463" cy="1734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33885" y="1614359"/>
            <a:ext cx="2516968" cy="1734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4128" y="3630784"/>
            <a:ext cx="2610552" cy="1802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32749" y="3630784"/>
            <a:ext cx="2594496" cy="1831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87767" y="3630785"/>
            <a:ext cx="2578319" cy="1802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933885" y="3617022"/>
            <a:ext cx="2571888" cy="182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4101" y="1722681"/>
            <a:ext cx="2572951" cy="1684858"/>
          </a:xfrm>
          <a:prstGeom prst="rect">
            <a:avLst/>
          </a:prstGeom>
        </p:spPr>
      </p:pic>
      <p:sp>
        <p:nvSpPr>
          <p:cNvPr id="3" name="Title 2"/>
          <p:cNvSpPr>
            <a:spLocks noGrp="1" noEditPoints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a-IR" sz="3600" dirty="0"/>
              <a:t>روند گسترش پشه </a:t>
            </a:r>
            <a:r>
              <a:rPr lang="fa-IR" sz="3600" dirty="0" err="1"/>
              <a:t>آئدس</a:t>
            </a:r>
            <a:r>
              <a:rPr lang="fa-IR" sz="3600" dirty="0"/>
              <a:t> </a:t>
            </a:r>
            <a:r>
              <a:rPr lang="fa-IR" sz="3600" dirty="0" err="1"/>
              <a:t>آلبوپیکتوس</a:t>
            </a:r>
            <a:r>
              <a:rPr lang="fa-IR" sz="3600" dirty="0"/>
              <a:t> در فرانسه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1072" y="1722681"/>
            <a:ext cx="2841160" cy="1804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40642" y="1817803"/>
            <a:ext cx="2563319" cy="1709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02371" y="1831152"/>
            <a:ext cx="2302344" cy="1696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7701" y="3862504"/>
            <a:ext cx="2619352" cy="1745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01072" y="3862504"/>
            <a:ext cx="2729905" cy="174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40642" y="3862504"/>
            <a:ext cx="2527221" cy="18314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29857" y="3908124"/>
            <a:ext cx="2374858" cy="178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8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Content Placeholder 1"/>
          <p:cNvSpPr>
            <a:spLocks noGrp="1" noEditPoint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300000"/>
              </a:lnSpc>
            </a:pPr>
            <a:r>
              <a:rPr lang="fa-IR" dirty="0" smtClean="0"/>
              <a:t>در بهمن سال 1402 برای اولین بار گزارش انتقال محلی بیماری تب دانگ در</a:t>
            </a:r>
            <a:r>
              <a:rPr lang="fa-IR" dirty="0" smtClean="0">
                <a:solidFill>
                  <a:srgbClr val="FF0000"/>
                </a:solidFill>
              </a:rPr>
              <a:t> قطر </a:t>
            </a:r>
            <a:r>
              <a:rPr lang="fa-IR" dirty="0" smtClean="0"/>
              <a:t>اعلام شده است.</a:t>
            </a:r>
          </a:p>
          <a:p>
            <a:pPr>
              <a:lnSpc>
                <a:spcPct val="300000"/>
              </a:lnSpc>
            </a:pPr>
            <a:r>
              <a:rPr lang="fa-IR" dirty="0" smtClean="0">
                <a:solidFill>
                  <a:srgbClr val="00B050"/>
                </a:solidFill>
              </a:rPr>
              <a:t>فرودگاه قطر </a:t>
            </a:r>
            <a:r>
              <a:rPr lang="fa-IR" dirty="0" smtClean="0">
                <a:solidFill>
                  <a:srgbClr val="FF0000"/>
                </a:solidFill>
              </a:rPr>
              <a:t>اصلی ترین </a:t>
            </a:r>
            <a:r>
              <a:rPr lang="fa-IR" dirty="0" smtClean="0"/>
              <a:t>فرودگاه ارتباطی مرتبط با پروازهای ایران است و به چند </a:t>
            </a:r>
            <a:r>
              <a:rPr lang="fa-IR" dirty="0" smtClean="0">
                <a:solidFill>
                  <a:srgbClr val="00B050"/>
                </a:solidFill>
              </a:rPr>
              <a:t>مرکز استان </a:t>
            </a:r>
            <a:r>
              <a:rPr lang="fa-IR" dirty="0" smtClean="0"/>
              <a:t>پرواز دارد.</a:t>
            </a:r>
          </a:p>
          <a:p>
            <a:pPr>
              <a:lnSpc>
                <a:spcPct val="300000"/>
              </a:lnSpc>
            </a:pPr>
            <a:r>
              <a:rPr lang="fa-IR" dirty="0" smtClean="0">
                <a:solidFill>
                  <a:srgbClr val="00B050"/>
                </a:solidFill>
              </a:rPr>
              <a:t>ارتباطات گمرکی دریایی </a:t>
            </a:r>
            <a:r>
              <a:rPr lang="fa-IR" dirty="0" smtClean="0">
                <a:solidFill>
                  <a:srgbClr val="FF0000"/>
                </a:solidFill>
              </a:rPr>
              <a:t>متعددی</a:t>
            </a:r>
            <a:r>
              <a:rPr lang="fa-IR" dirty="0" smtClean="0"/>
              <a:t> با </a:t>
            </a:r>
            <a:r>
              <a:rPr lang="fa-IR" dirty="0" smtClean="0">
                <a:solidFill>
                  <a:srgbClr val="FF0000"/>
                </a:solidFill>
              </a:rPr>
              <a:t>جنوب کشور </a:t>
            </a:r>
            <a:r>
              <a:rPr lang="fa-IR" dirty="0" smtClean="0"/>
              <a:t>دارد که در حال حاضر پشه ناقل بیماری ها در برخی از آنها وجود دارد.</a:t>
            </a:r>
            <a:endParaRPr lang="en-US" dirty="0"/>
          </a:p>
        </p:txBody>
      </p:sp>
      <p:sp>
        <p:nvSpPr>
          <p:cNvPr id="1048713" name="Title 2"/>
          <p:cNvSpPr>
            <a:spLocks noGrp="1" noEditPoints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fa-IR" dirty="0" smtClean="0"/>
              <a:t>بروز انتقال محلی تب دانگ در کشور قطر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0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Content Placeholder 1"/>
          <p:cNvSpPr>
            <a:spLocks noGrp="1" noEditPoints="1"/>
          </p:cNvSpPr>
          <p:nvPr>
            <p:ph idx="1"/>
          </p:nvPr>
        </p:nvSpPr>
        <p:spPr>
          <a:xfrm>
            <a:off x="269563" y="1672246"/>
            <a:ext cx="11587595" cy="45497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a-IR" b="1" dirty="0"/>
              <a:t>کشور بنگلادش:</a:t>
            </a:r>
            <a:endParaRPr lang="en-US" b="1" dirty="0"/>
          </a:p>
          <a:p>
            <a:pPr marL="0" indent="0">
              <a:buNone/>
            </a:pPr>
            <a:r>
              <a:rPr lang="fa-IR" b="1" dirty="0"/>
              <a:t>جمعیت کشور:169 میلیون نفر</a:t>
            </a:r>
            <a:endParaRPr lang="en-US" b="1" dirty="0"/>
          </a:p>
          <a:p>
            <a:pPr marL="0" indent="0">
              <a:buNone/>
            </a:pPr>
            <a:r>
              <a:rPr lang="fa-IR" b="1" dirty="0"/>
              <a:t>طغیان کم سابقه تب دانگ </a:t>
            </a:r>
            <a:r>
              <a:rPr lang="en-US" b="1" dirty="0"/>
              <a:t>Dengue fever</a:t>
            </a:r>
            <a:endParaRPr lang="fa-IR" b="1" dirty="0"/>
          </a:p>
          <a:p>
            <a:pPr marL="0" indent="0">
              <a:buNone/>
            </a:pPr>
            <a:r>
              <a:rPr lang="fa-IR" b="1" dirty="0"/>
              <a:t>گزارش سازمان جهانی بهداشت</a:t>
            </a:r>
          </a:p>
          <a:p>
            <a:r>
              <a:rPr lang="fa-IR" dirty="0"/>
              <a:t>در سال 2023،تعداد </a:t>
            </a:r>
            <a:r>
              <a:rPr lang="fa-IR" sz="1900" dirty="0">
                <a:cs typeface="B Titr" panose="00000700000000000000" pitchFamily="2" charset="-78"/>
              </a:rPr>
              <a:t>209</a:t>
            </a:r>
            <a:r>
              <a:rPr lang="fa-IR" sz="1300" dirty="0">
                <a:cs typeface="B Titr" panose="00000700000000000000" pitchFamily="2" charset="-78"/>
              </a:rPr>
              <a:t>/</a:t>
            </a:r>
            <a:r>
              <a:rPr lang="fa-IR" sz="1900" dirty="0">
                <a:cs typeface="B Titr" panose="00000700000000000000" pitchFamily="2" charset="-78"/>
              </a:rPr>
              <a:t>000</a:t>
            </a:r>
            <a:r>
              <a:rPr lang="fa-IR" dirty="0"/>
              <a:t> مورد تب دانگ.</a:t>
            </a:r>
          </a:p>
          <a:p>
            <a:r>
              <a:rPr lang="fa-IR" sz="2200" dirty="0">
                <a:cs typeface="B Titr" panose="00000700000000000000" pitchFamily="2" charset="-78"/>
              </a:rPr>
              <a:t>2694</a:t>
            </a:r>
            <a:r>
              <a:rPr lang="en-US" sz="2200" dirty="0">
                <a:cs typeface="B Titr" panose="00000700000000000000" pitchFamily="2" charset="-78"/>
              </a:rPr>
              <a:t> </a:t>
            </a:r>
            <a:r>
              <a:rPr lang="fa-IR" sz="2200" dirty="0">
                <a:cs typeface="B Titr" panose="00000700000000000000" pitchFamily="2" charset="-78"/>
              </a:rPr>
              <a:t>در روز آخر جولای (9مرداد) در بیمارستان بستری شدند.</a:t>
            </a:r>
          </a:p>
          <a:p>
            <a:r>
              <a:rPr lang="fa-IR" dirty="0"/>
              <a:t>ماه سپتامبر </a:t>
            </a:r>
            <a:r>
              <a:rPr lang="fa-IR" sz="2200" dirty="0">
                <a:cs typeface="B Titr" panose="00000700000000000000" pitchFamily="2" charset="-78"/>
              </a:rPr>
              <a:t>79000 مثبت تب دانگ</a:t>
            </a:r>
          </a:p>
          <a:p>
            <a:r>
              <a:rPr lang="fa-IR" dirty="0"/>
              <a:t> علاوه بر این، اگرچه خطر ابتلا به تب دانگ در طول سال در بنگلادش وجود دارد، عفونت ها معمولاً در آگوست و سپتامبر(8</a:t>
            </a:r>
            <a:r>
              <a:rPr lang="en-US" dirty="0"/>
              <a:t> </a:t>
            </a:r>
            <a:r>
              <a:rPr lang="fa-IR" dirty="0"/>
              <a:t>مردادتا 10 مهر) به اوج خود می رسند</a:t>
            </a:r>
            <a:r>
              <a:rPr lang="en-US" dirty="0"/>
              <a:t>.</a:t>
            </a:r>
          </a:p>
          <a:p>
            <a:endParaRPr lang="fa-IR" dirty="0"/>
          </a:p>
          <a:p>
            <a:pPr algn="l" rtl="0"/>
            <a:r>
              <a:rPr lang="en-US" sz="2000" dirty="0"/>
              <a:t>https://www.thelancet.com/journals/lancet/article/PIIS0140-6736(23)01610-0/fulltext</a:t>
            </a:r>
          </a:p>
        </p:txBody>
      </p:sp>
      <p:sp>
        <p:nvSpPr>
          <p:cNvPr id="1048621" name="Title 2"/>
          <p:cNvSpPr>
            <a:spLocks noGrp="1" noEditPoints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a-IR" sz="3600" dirty="0" smtClean="0"/>
              <a:t>اپیدمی </a:t>
            </a:r>
            <a:r>
              <a:rPr lang="fa-IR" sz="3600" dirty="0"/>
              <a:t>های تب دانگ در بنگلادش در سال 2023</a:t>
            </a:r>
            <a:endParaRPr lang="en-US" sz="3600" dirty="0"/>
          </a:p>
        </p:txBody>
      </p:sp>
      <p:graphicFrame>
        <p:nvGraphicFramePr>
          <p:cNvPr id="4194305" name="Table 3"/>
          <p:cNvGraphicFramePr>
            <a:graphicFrameLocks noGrp="1"/>
          </p:cNvGraphicFramePr>
          <p:nvPr/>
        </p:nvGraphicFramePr>
        <p:xfrm>
          <a:off x="507384" y="1523739"/>
          <a:ext cx="3786319" cy="27764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95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33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33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1413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تعداد</a:t>
                      </a:r>
                      <a:r>
                        <a:rPr lang="fa-IR" baseline="0" dirty="0">
                          <a:cs typeface="B Lotus" panose="00000400000000000000" pitchFamily="2" charset="-78"/>
                        </a:rPr>
                        <a:t> مرگ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تعداد</a:t>
                      </a:r>
                      <a:r>
                        <a:rPr lang="fa-IR" baseline="0" dirty="0">
                          <a:cs typeface="B Lotus" panose="00000400000000000000" pitchFamily="2" charset="-78"/>
                        </a:rPr>
                        <a:t> بیماران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سال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093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26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10</a:t>
                      </a:r>
                      <a:r>
                        <a:rPr lang="en-US" sz="800" dirty="0">
                          <a:cs typeface="B Lotus" panose="00000400000000000000" pitchFamily="2" charset="-78"/>
                        </a:rPr>
                        <a:t>/</a:t>
                      </a:r>
                      <a:r>
                        <a:rPr lang="fa-IR" dirty="0">
                          <a:cs typeface="B Lotus" panose="00000400000000000000" pitchFamily="2" charset="-78"/>
                        </a:rPr>
                        <a:t>148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2018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5093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164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101</a:t>
                      </a:r>
                      <a:r>
                        <a:rPr lang="en-US" sz="700" dirty="0">
                          <a:cs typeface="B Lotus" panose="00000400000000000000" pitchFamily="2" charset="-78"/>
                        </a:rPr>
                        <a:t>/</a:t>
                      </a:r>
                      <a:r>
                        <a:rPr lang="fa-IR" dirty="0">
                          <a:cs typeface="B Lotus" panose="00000400000000000000" pitchFamily="2" charset="-78"/>
                        </a:rPr>
                        <a:t>354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2019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5093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105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28</a:t>
                      </a:r>
                      <a:r>
                        <a:rPr lang="en-US" sz="800" dirty="0">
                          <a:cs typeface="B Lotus" panose="00000400000000000000" pitchFamily="2" charset="-78"/>
                        </a:rPr>
                        <a:t>/</a:t>
                      </a:r>
                      <a:r>
                        <a:rPr lang="fa-IR" dirty="0">
                          <a:cs typeface="B Lotus" panose="00000400000000000000" pitchFamily="2" charset="-78"/>
                        </a:rPr>
                        <a:t>429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2020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5093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281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62</a:t>
                      </a:r>
                      <a:r>
                        <a:rPr lang="en-US" sz="900" dirty="0">
                          <a:cs typeface="B Lotus" panose="00000400000000000000" pitchFamily="2" charset="-78"/>
                        </a:rPr>
                        <a:t>/</a:t>
                      </a:r>
                      <a:r>
                        <a:rPr lang="fa-IR" dirty="0">
                          <a:cs typeface="B Lotus" panose="00000400000000000000" pitchFamily="2" charset="-78"/>
                        </a:rPr>
                        <a:t>382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2021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327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69</a:t>
                      </a:r>
                      <a:r>
                        <a:rPr lang="en-US" sz="900" dirty="0">
                          <a:cs typeface="B Lotus" panose="00000400000000000000" pitchFamily="2" charset="-78"/>
                        </a:rPr>
                        <a:t>/</a:t>
                      </a:r>
                      <a:r>
                        <a:rPr lang="fa-IR" dirty="0">
                          <a:cs typeface="B Lotus" panose="00000400000000000000" pitchFamily="2" charset="-78"/>
                        </a:rPr>
                        <a:t>483</a:t>
                      </a:r>
                      <a:endParaRPr lang="en-US" dirty="0">
                        <a:cs typeface="B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B Lotus" panose="00000400000000000000" pitchFamily="2" charset="-78"/>
                        </a:rPr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5093">
                <a:tc>
                  <a:txBody>
                    <a:bodyPr/>
                    <a:lstStyle/>
                    <a:p>
                      <a:pPr algn="ctr"/>
                      <a:r>
                        <a:rPr lang="fa-IR" sz="2000" b="1" dirty="0">
                          <a:solidFill>
                            <a:srgbClr val="FF0000"/>
                          </a:solidFill>
                          <a:cs typeface="B Titr" panose="00000700000000000000" pitchFamily="2" charset="-78"/>
                        </a:rPr>
                        <a:t>1017</a:t>
                      </a:r>
                      <a:endParaRPr lang="en-US" sz="2000" b="1" dirty="0">
                        <a:solidFill>
                          <a:srgbClr val="FF0000"/>
                        </a:solidFill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b="1" dirty="0">
                          <a:solidFill>
                            <a:srgbClr val="FF0000"/>
                          </a:solidFill>
                          <a:cs typeface="B Titr" panose="00000700000000000000" pitchFamily="2" charset="-78"/>
                        </a:rPr>
                        <a:t>209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cs typeface="B Titr" panose="00000700000000000000" pitchFamily="2" charset="-78"/>
                        </a:rPr>
                        <a:t>/</a:t>
                      </a:r>
                      <a:r>
                        <a:rPr lang="fa-IR" sz="2000" b="1" dirty="0">
                          <a:solidFill>
                            <a:srgbClr val="FF0000"/>
                          </a:solidFill>
                          <a:cs typeface="B Titr" panose="00000700000000000000" pitchFamily="2" charset="-78"/>
                        </a:rPr>
                        <a:t>000</a:t>
                      </a:r>
                      <a:endParaRPr lang="en-US" sz="2000" b="1" dirty="0">
                        <a:solidFill>
                          <a:srgbClr val="FF0000"/>
                        </a:solidFill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b="1" dirty="0">
                          <a:solidFill>
                            <a:srgbClr val="FF0000"/>
                          </a:solidFill>
                          <a:cs typeface="B Titr" panose="00000700000000000000" pitchFamily="2" charset="-78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07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18" y="1669038"/>
            <a:ext cx="11617693" cy="4597656"/>
          </a:xfrm>
          <a:noFill/>
        </p:spPr>
        <p:txBody>
          <a:bodyPr rtlCol="0">
            <a:noAutofit/>
          </a:bodyPr>
          <a:lstStyle/>
          <a:p>
            <a:pPr marL="404813" indent="-404813">
              <a:lnSpc>
                <a:spcPct val="100000"/>
              </a:lnSpc>
              <a:buClr>
                <a:srgbClr val="C34949"/>
              </a:buClr>
              <a:buFont typeface="Wingdings" panose="05000000000000000000" pitchFamily="2" charset="2"/>
              <a:buChar char="ü"/>
              <a:defRPr/>
            </a:pPr>
            <a:r>
              <a:rPr lang="fa-IR" sz="2400" b="1" dirty="0">
                <a:solidFill>
                  <a:prstClr val="black"/>
                </a:solidFill>
              </a:rPr>
              <a:t>انتقال سه بیماری، دانگ، چیکونگونیا و زیکا که هیچ کدام </a:t>
            </a:r>
            <a:r>
              <a:rPr lang="fa-IR" sz="2400" b="1" dirty="0">
                <a:solidFill>
                  <a:srgbClr val="FF0000"/>
                </a:solidFill>
              </a:rPr>
              <a:t>واکسن موثر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fa-IR" sz="2400" b="1" dirty="0">
                <a:solidFill>
                  <a:srgbClr val="FF0000"/>
                </a:solidFill>
              </a:rPr>
              <a:t> و درمان قطعی ندارند.</a:t>
            </a:r>
          </a:p>
          <a:p>
            <a:pPr marL="404813" indent="-404813">
              <a:lnSpc>
                <a:spcPct val="100000"/>
              </a:lnSpc>
              <a:buClr>
                <a:srgbClr val="C34949"/>
              </a:buClr>
              <a:buFont typeface="Wingdings" panose="05000000000000000000" pitchFamily="2" charset="2"/>
              <a:buChar char="ü"/>
              <a:defRPr/>
            </a:pPr>
            <a:r>
              <a:rPr lang="fa-IR" sz="2400" b="1" dirty="0">
                <a:solidFill>
                  <a:srgbClr val="FF0000"/>
                </a:solidFill>
              </a:rPr>
              <a:t> بیش از 50 % </a:t>
            </a:r>
            <a:r>
              <a:rPr lang="fa-IR" sz="2400" b="1" dirty="0">
                <a:solidFill>
                  <a:prstClr val="black"/>
                </a:solidFill>
              </a:rPr>
              <a:t>جمعیت دنیا در معرض ابتلا به این بیماریها هستند.</a:t>
            </a:r>
          </a:p>
          <a:p>
            <a:pPr marL="404813" indent="-404813">
              <a:lnSpc>
                <a:spcPct val="100000"/>
              </a:lnSpc>
              <a:buClr>
                <a:srgbClr val="C34949"/>
              </a:buClr>
              <a:buFont typeface="Wingdings" panose="05000000000000000000" pitchFamily="2" charset="2"/>
              <a:buChar char="ü"/>
              <a:defRPr/>
            </a:pPr>
            <a:r>
              <a:rPr lang="fa-I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ایجاد </a:t>
            </a:r>
            <a:r>
              <a:rPr lang="fa-IR" sz="2400" b="1" dirty="0" err="1">
                <a:solidFill>
                  <a:srgbClr val="FF0000"/>
                </a:solidFill>
              </a:rPr>
              <a:t>اپیدمیهای</a:t>
            </a:r>
            <a:r>
              <a:rPr lang="fa-IR" sz="2400" b="1" dirty="0">
                <a:solidFill>
                  <a:srgbClr val="FF0000"/>
                </a:solidFill>
              </a:rPr>
              <a:t> انفجاری </a:t>
            </a:r>
            <a:r>
              <a:rPr lang="fa-IR" sz="2400" b="1" dirty="0">
                <a:solidFill>
                  <a:srgbClr val="00B050"/>
                </a:solidFill>
              </a:rPr>
              <a:t>(ناقل </a:t>
            </a:r>
            <a:r>
              <a:rPr lang="fa-IR" sz="2400" b="1" dirty="0" err="1">
                <a:solidFill>
                  <a:srgbClr val="00B050"/>
                </a:solidFill>
              </a:rPr>
              <a:t>آئدس</a:t>
            </a:r>
            <a:r>
              <a:rPr lang="fa-IR" sz="2400" b="1" dirty="0">
                <a:solidFill>
                  <a:srgbClr val="00B050"/>
                </a:solidFill>
              </a:rPr>
              <a:t> </a:t>
            </a:r>
            <a:r>
              <a:rPr lang="fa-IR" sz="2400" b="1" dirty="0" err="1">
                <a:solidFill>
                  <a:srgbClr val="00B050"/>
                </a:solidFill>
              </a:rPr>
              <a:t>اجیپتی</a:t>
            </a:r>
            <a:r>
              <a:rPr lang="fa-IR" sz="2400" b="1" dirty="0">
                <a:solidFill>
                  <a:srgbClr val="00B050"/>
                </a:solidFill>
              </a:rPr>
              <a:t>) </a:t>
            </a:r>
            <a:r>
              <a:rPr lang="fa-IR" sz="2400" b="1" dirty="0">
                <a:solidFill>
                  <a:prstClr val="black"/>
                </a:solidFill>
              </a:rPr>
              <a:t>و بروز بیماریهای با بار بالا</a:t>
            </a:r>
          </a:p>
          <a:p>
            <a:pPr marL="404813" indent="-404813">
              <a:lnSpc>
                <a:spcPct val="100000"/>
              </a:lnSpc>
              <a:buClr>
                <a:srgbClr val="C34949"/>
              </a:buClr>
              <a:buFont typeface="Wingdings" panose="05000000000000000000" pitchFamily="2" charset="2"/>
              <a:buChar char="ü"/>
              <a:defRPr/>
            </a:pPr>
            <a:r>
              <a:rPr lang="fa-IR" sz="2400" b="1" dirty="0">
                <a:solidFill>
                  <a:prstClr val="black"/>
                </a:solidFill>
              </a:rPr>
              <a:t>کشندگی بالای برخی از این بیماریها تا </a:t>
            </a:r>
            <a:r>
              <a:rPr lang="fa-IR" sz="2400" b="1" dirty="0">
                <a:solidFill>
                  <a:srgbClr val="FF0000"/>
                </a:solidFill>
              </a:rPr>
              <a:t>10 درصد </a:t>
            </a:r>
            <a:r>
              <a:rPr lang="fa-IR" sz="2400" b="1" dirty="0">
                <a:solidFill>
                  <a:prstClr val="black"/>
                </a:solidFill>
              </a:rPr>
              <a:t>در میان آربوویروس ها</a:t>
            </a:r>
            <a:r>
              <a:rPr lang="fa-IR" sz="2400" b="1" dirty="0">
                <a:solidFill>
                  <a:srgbClr val="FF0000"/>
                </a:solidFill>
              </a:rPr>
              <a:t> </a:t>
            </a:r>
            <a:r>
              <a:rPr lang="fa-IR" sz="2400" b="1" dirty="0">
                <a:solidFill>
                  <a:srgbClr val="00B050"/>
                </a:solidFill>
              </a:rPr>
              <a:t>(</a:t>
            </a:r>
            <a:r>
              <a:rPr lang="fa-IR" sz="2400" b="1" dirty="0" smtClean="0">
                <a:solidFill>
                  <a:srgbClr val="00B050"/>
                </a:solidFill>
              </a:rPr>
              <a:t>بیماری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fa-IR" sz="2400" b="1" dirty="0" smtClean="0">
                <a:solidFill>
                  <a:srgbClr val="00B050"/>
                </a:solidFill>
              </a:rPr>
              <a:t>تب</a:t>
            </a:r>
            <a:r>
              <a:rPr lang="fa-IR" sz="2400" b="1" dirty="0" smtClean="0">
                <a:solidFill>
                  <a:srgbClr val="FF0000"/>
                </a:solidFill>
              </a:rPr>
              <a:t> </a:t>
            </a:r>
            <a:r>
              <a:rPr lang="fa-IR" sz="2400" b="1" dirty="0">
                <a:solidFill>
                  <a:srgbClr val="00B050"/>
                </a:solidFill>
              </a:rPr>
              <a:t>دانگ)</a:t>
            </a:r>
          </a:p>
          <a:p>
            <a:pPr marL="404813" indent="-404813">
              <a:lnSpc>
                <a:spcPct val="100000"/>
              </a:lnSpc>
              <a:buClr>
                <a:srgbClr val="C34949"/>
              </a:buClr>
              <a:buFont typeface="Wingdings" panose="05000000000000000000" pitchFamily="2" charset="2"/>
              <a:buChar char="ü"/>
              <a:defRPr/>
            </a:pPr>
            <a:r>
              <a:rPr lang="fa-IR" sz="2400" b="1" dirty="0">
                <a:solidFill>
                  <a:srgbClr val="FF0000"/>
                </a:solidFill>
              </a:rPr>
              <a:t>ناتوانی و از کار افتادگی </a:t>
            </a:r>
            <a:r>
              <a:rPr lang="fa-IR" sz="2400" b="1" dirty="0">
                <a:solidFill>
                  <a:prstClr val="black"/>
                </a:solidFill>
              </a:rPr>
              <a:t>قابل توجه مبتلایان این بیماریها </a:t>
            </a:r>
            <a:r>
              <a:rPr lang="fa-IR" sz="2400" b="1" dirty="0">
                <a:solidFill>
                  <a:srgbClr val="00B050"/>
                </a:solidFill>
              </a:rPr>
              <a:t>(بیماری چیکونگونیا)</a:t>
            </a:r>
          </a:p>
          <a:p>
            <a:pPr marL="404813" indent="-404813">
              <a:lnSpc>
                <a:spcPct val="1000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ü"/>
              <a:defRPr/>
            </a:pPr>
            <a:r>
              <a:rPr lang="fa-IR" sz="2400" b="1" dirty="0">
                <a:solidFill>
                  <a:prstClr val="black"/>
                </a:solidFill>
              </a:rPr>
              <a:t>تولد نوزادان با </a:t>
            </a:r>
            <a:r>
              <a:rPr lang="fa-IR" sz="2400" b="1" dirty="0">
                <a:solidFill>
                  <a:srgbClr val="FF0000"/>
                </a:solidFill>
              </a:rPr>
              <a:t>عقب ماندگی ذهنی </a:t>
            </a:r>
            <a:r>
              <a:rPr lang="fa-IR" sz="2400" b="1" dirty="0">
                <a:solidFill>
                  <a:srgbClr val="00B050"/>
                </a:solidFill>
              </a:rPr>
              <a:t>(بیماری زیکا)</a:t>
            </a:r>
          </a:p>
          <a:p>
            <a:pPr marL="404813" indent="-404813">
              <a:lnSpc>
                <a:spcPct val="1000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ü"/>
              <a:defRPr/>
            </a:pPr>
            <a:r>
              <a:rPr lang="fa-IR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fa-IR" sz="2400" b="1" dirty="0">
                <a:solidFill>
                  <a:prstClr val="black"/>
                </a:solidFill>
              </a:rPr>
              <a:t>هدررفت منابع اقتصادی </a:t>
            </a:r>
            <a:r>
              <a:rPr lang="fa-IR" sz="2400" b="1" dirty="0">
                <a:solidFill>
                  <a:srgbClr val="FF0000"/>
                </a:solidFill>
              </a:rPr>
              <a:t>(بیش از 8 برابر برنامه کنترل مالاریا)</a:t>
            </a:r>
          </a:p>
          <a:p>
            <a:pPr marL="404813" indent="-404813">
              <a:lnSpc>
                <a:spcPct val="1000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ü"/>
              <a:defRPr/>
            </a:pPr>
            <a:r>
              <a:rPr lang="fa-IR" sz="2400" b="1" dirty="0">
                <a:solidFill>
                  <a:prstClr val="black"/>
                </a:solidFill>
              </a:rPr>
              <a:t>عوامل بالقوه قابل استفاده در </a:t>
            </a:r>
            <a:r>
              <a:rPr lang="fa-IR" sz="2400" b="1" dirty="0" smtClean="0">
                <a:solidFill>
                  <a:srgbClr val="FF0000"/>
                </a:solidFill>
              </a:rPr>
              <a:t>بیوتروریسم</a:t>
            </a:r>
            <a:endParaRPr lang="fa-IR" sz="1800" b="1" dirty="0">
              <a:solidFill>
                <a:srgbClr val="00B050"/>
              </a:solidFill>
            </a:endParaRPr>
          </a:p>
          <a:p>
            <a:pPr marL="461963" indent="-404813" algn="just">
              <a:buClr>
                <a:srgbClr val="C34949"/>
              </a:buClr>
              <a:buFont typeface="Wingdings" panose="05000000000000000000" pitchFamily="2" charset="2"/>
              <a:buChar char="ü"/>
              <a:defRPr/>
            </a:pPr>
            <a:endParaRPr lang="fa-IR" sz="1600" b="1" dirty="0">
              <a:solidFill>
                <a:prstClr val="black"/>
              </a:solidFill>
            </a:endParaRPr>
          </a:p>
          <a:p>
            <a:pPr marL="0" indent="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fa-IR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fa-IR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fa-IR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0896" y="211756"/>
            <a:ext cx="9922806" cy="1325563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fa-IR" altLang="en-US" dirty="0"/>
              <a:t>اهمیت موضوع</a:t>
            </a:r>
            <a:r>
              <a:rPr lang="en-US" altLang="en-US" dirty="0"/>
              <a:t> </a:t>
            </a:r>
            <a:r>
              <a:rPr lang="fa-IR" altLang="en-US" dirty="0"/>
              <a:t>بیماری</a:t>
            </a:r>
            <a:r>
              <a:rPr lang="en-US" altLang="en-US" dirty="0"/>
              <a:t> </a:t>
            </a:r>
            <a:r>
              <a:rPr lang="fa-IR" altLang="en-US" dirty="0"/>
              <a:t> های منتقله توسط </a:t>
            </a:r>
            <a:r>
              <a:rPr lang="fa-IR" altLang="en-US" dirty="0" smtClean="0"/>
              <a:t>آئدس</a:t>
            </a:r>
            <a:r>
              <a:rPr lang="fa-IR" altLang="en-US" dirty="0"/>
              <a:t> </a:t>
            </a:r>
            <a:r>
              <a:rPr lang="fa-IR" altLang="en-US" dirty="0" smtClean="0"/>
              <a:t>مهاجم: تب دانگ، چیکونگونیا و زیکا</a:t>
            </a:r>
            <a:endParaRPr lang="en-US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203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59" y="143743"/>
            <a:ext cx="9938887" cy="1309672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r" rtl="1"/>
            <a:r>
              <a:rPr lang="fa-I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  <a:r>
              <a:rPr lang="fa-IR" sz="4000" b="1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بیماری </a:t>
            </a:r>
            <a:r>
              <a:rPr lang="fa-I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تب دانگ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582" y="2133600"/>
            <a:ext cx="10036030" cy="3777622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 smtClean="0">
                <a:cs typeface="B Nazanin" panose="00000400000000000000" pitchFamily="2" charset="-78"/>
              </a:rPr>
              <a:t>جزء خانواده </a:t>
            </a:r>
            <a:r>
              <a:rPr lang="fa-IR" sz="2800" dirty="0">
                <a:cs typeface="B Nazanin" panose="00000400000000000000" pitchFamily="2" charset="-78"/>
              </a:rPr>
              <a:t>فلاویویروس ها هستند، چهار نوع سروتایپ دارد</a:t>
            </a:r>
          </a:p>
          <a:p>
            <a:pPr algn="r" rtl="1"/>
            <a:r>
              <a:rPr lang="fa-IR" sz="2800" dirty="0">
                <a:cs typeface="B Nazanin" panose="00000400000000000000" pitchFamily="2" charset="-78"/>
              </a:rPr>
              <a:t>امکان دارد فردی 4 بار به ویروس آلوده شود.</a:t>
            </a:r>
          </a:p>
          <a:p>
            <a:pPr algn="r" rtl="1"/>
            <a:r>
              <a:rPr lang="fa-IR" sz="2800" dirty="0">
                <a:cs typeface="B Nazanin" panose="00000400000000000000" pitchFamily="2" charset="-78"/>
              </a:rPr>
              <a:t> سروتایپ نوع </a:t>
            </a:r>
            <a:r>
              <a:rPr lang="fa-IR" sz="2800" dirty="0">
                <a:solidFill>
                  <a:srgbClr val="00B050"/>
                </a:solidFill>
                <a:cs typeface="B Nazanin" panose="00000400000000000000" pitchFamily="2" charset="-78"/>
              </a:rPr>
              <a:t>دوم</a:t>
            </a:r>
            <a:r>
              <a:rPr lang="fa-IR" sz="2800" dirty="0">
                <a:cs typeface="B Nazanin" panose="00000400000000000000" pitchFamily="2" charset="-78"/>
              </a:rPr>
              <a:t>، سروتایپ</a:t>
            </a:r>
            <a:r>
              <a:rPr lang="fa-IR" sz="2800" dirty="0">
                <a:solidFill>
                  <a:srgbClr val="FF0000"/>
                </a:solidFill>
                <a:cs typeface="B Nazanin" panose="00000400000000000000" pitchFamily="2" charset="-78"/>
              </a:rPr>
              <a:t> غالب </a:t>
            </a:r>
            <a:r>
              <a:rPr lang="fa-IR" sz="2800" dirty="0">
                <a:cs typeface="B Nazanin" panose="00000400000000000000" pitchFamily="2" charset="-78"/>
              </a:rPr>
              <a:t>است. </a:t>
            </a:r>
          </a:p>
          <a:p>
            <a:pPr algn="r" rtl="1"/>
            <a:r>
              <a:rPr lang="fa-IR" sz="2800" dirty="0">
                <a:cs typeface="B Nazanin" panose="00000400000000000000" pitchFamily="2" charset="-78"/>
              </a:rPr>
              <a:t>هم در اطفال و هم در بالغین حدود </a:t>
            </a:r>
            <a:r>
              <a:rPr lang="fa-IR" sz="2800" dirty="0">
                <a:solidFill>
                  <a:srgbClr val="00B050"/>
                </a:solidFill>
                <a:cs typeface="B Nazanin" panose="00000400000000000000" pitchFamily="2" charset="-78"/>
              </a:rPr>
              <a:t>75 % </a:t>
            </a:r>
            <a:r>
              <a:rPr lang="fa-IR" sz="2800" dirty="0">
                <a:cs typeface="B Nazanin" panose="00000400000000000000" pitchFamily="2" charset="-78"/>
              </a:rPr>
              <a:t>موارد ابتلای به بیماری دانگ </a:t>
            </a:r>
            <a:r>
              <a:rPr lang="fa-IR" dirty="0">
                <a:solidFill>
                  <a:srgbClr val="00B050"/>
                </a:solidFill>
              </a:rPr>
              <a:t>بدون علامت </a:t>
            </a:r>
            <a:r>
              <a:rPr lang="fa-IR" sz="2800" dirty="0">
                <a:cs typeface="B Nazanin" panose="00000400000000000000" pitchFamily="2" charset="-78"/>
              </a:rPr>
              <a:t>هستند. </a:t>
            </a:r>
          </a:p>
          <a:p>
            <a:pPr algn="r" rtl="1"/>
            <a:r>
              <a:rPr lang="fa-IR" sz="2800" dirty="0">
                <a:cs typeface="B Nazanin" panose="00000400000000000000" pitchFamily="2" charset="-78"/>
              </a:rPr>
              <a:t>ابتلای به هر کدام از سرو تایپ های این ویروس ایمنی که ایجاد میکند فقط علیه همان سروتایپ اسَت</a:t>
            </a:r>
            <a:endParaRPr lang="en-US" sz="2800" dirty="0">
              <a:cs typeface="B Nazanin" panose="00000400000000000000" pitchFamily="2" charset="-78"/>
            </a:endParaRP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97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cs typeface="B Nazanin" panose="00000400000000000000" pitchFamily="2" charset="-78"/>
              </a:rPr>
              <a:t>در حال حاضر هیچ درمان اختصاصی برای فرم شدید بیماری دانگ وجود ندارد و درمان به شکل </a:t>
            </a:r>
            <a:r>
              <a:rPr lang="fa-IR" sz="2800" dirty="0" smtClean="0">
                <a:cs typeface="B Nazanin" panose="00000400000000000000" pitchFamily="2" charset="-78"/>
              </a:rPr>
              <a:t>علامتی (</a:t>
            </a:r>
            <a:r>
              <a:rPr lang="fa-IR" sz="2800" dirty="0">
                <a:cs typeface="B Nazanin" panose="00000400000000000000" pitchFamily="2" charset="-78"/>
              </a:rPr>
              <a:t>نگهدارنده) می باشد. 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00B050"/>
                </a:solidFill>
                <a:cs typeface="B Nazanin" panose="00000400000000000000" pitchFamily="2" charset="-78"/>
              </a:rPr>
              <a:t>شناسائی </a:t>
            </a:r>
            <a:r>
              <a:rPr lang="fa-IR" sz="2800" dirty="0">
                <a:solidFill>
                  <a:srgbClr val="00B050"/>
                </a:solidFill>
                <a:cs typeface="B Nazanin" panose="00000400000000000000" pitchFamily="2" charset="-78"/>
              </a:rPr>
              <a:t>سریع </a:t>
            </a:r>
            <a:r>
              <a:rPr lang="fa-IR" sz="2800" dirty="0">
                <a:cs typeface="B Nazanin" panose="00000400000000000000" pitchFamily="2" charset="-78"/>
              </a:rPr>
              <a:t>موارد بیماری و به خصوص جلوگیری از پیشرفت آن به فرم شدید ، و همچنین دسترسی به </a:t>
            </a:r>
            <a:r>
              <a:rPr lang="fa-IR" sz="2800" dirty="0">
                <a:solidFill>
                  <a:srgbClr val="00B050"/>
                </a:solidFill>
                <a:cs typeface="B Nazanin" panose="00000400000000000000" pitchFamily="2" charset="-78"/>
              </a:rPr>
              <a:t>درمان صحیح</a:t>
            </a:r>
            <a:r>
              <a:rPr lang="fa-IR" sz="2800" dirty="0">
                <a:cs typeface="B Nazanin" panose="00000400000000000000" pitchFamily="2" charset="-78"/>
              </a:rPr>
              <a:t>، میزان کشندگی دانگ شدید را به زیر 1 %کاهش می دهد. 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00B050"/>
                </a:solidFill>
                <a:cs typeface="B Nazanin" panose="00000400000000000000" pitchFamily="2" charset="-78"/>
              </a:rPr>
              <a:t>پیشگیری </a:t>
            </a:r>
            <a:r>
              <a:rPr lang="fa-IR" sz="2800" dirty="0">
                <a:solidFill>
                  <a:srgbClr val="00B050"/>
                </a:solidFill>
                <a:cs typeface="B Nazanin" panose="00000400000000000000" pitchFamily="2" charset="-78"/>
              </a:rPr>
              <a:t>و کنترل دانگ </a:t>
            </a:r>
            <a:r>
              <a:rPr lang="fa-IR" sz="2800" dirty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بستگی به </a:t>
            </a:r>
            <a:r>
              <a:rPr lang="fa-IR" sz="2800" dirty="0">
                <a:cs typeface="B Nazanin" panose="00000400000000000000" pitchFamily="2" charset="-78"/>
              </a:rPr>
              <a:t>اقدامات موثر در زمینه </a:t>
            </a:r>
            <a:r>
              <a:rPr lang="fa-IR" sz="2800" dirty="0">
                <a:solidFill>
                  <a:srgbClr val="00B050"/>
                </a:solidFill>
                <a:cs typeface="B Nazanin" panose="00000400000000000000" pitchFamily="2" charset="-78"/>
              </a:rPr>
              <a:t>کنترل ناقل </a:t>
            </a:r>
            <a:r>
              <a:rPr lang="fa-IR" sz="2800" dirty="0">
                <a:cs typeface="B Nazanin" panose="00000400000000000000" pitchFamily="2" charset="-78"/>
              </a:rPr>
              <a:t>دارد</a:t>
            </a:r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7515" y="143744"/>
            <a:ext cx="9717505" cy="127117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r" rtl="1"/>
            <a:r>
              <a:rPr lang="fa-I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  <a:r>
              <a:rPr lang="fa-IR" sz="4000" b="1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بیماری </a:t>
            </a:r>
            <a:r>
              <a:rPr lang="fa-I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تب دانگ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6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62" y="294005"/>
            <a:ext cx="9769642" cy="1197911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r"/>
            <a:r>
              <a:rPr lang="fa-IR" sz="4000" b="1" i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 Nazanin" panose="00000400000000000000" pitchFamily="2" charset="-78"/>
                <a:cs typeface="+mn-cs"/>
              </a:rPr>
              <a:t/>
            </a:r>
            <a:br>
              <a:rPr lang="fa-IR" sz="4000" b="1" i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 Nazanin" panose="00000400000000000000" pitchFamily="2" charset="-78"/>
                <a:cs typeface="+mn-cs"/>
              </a:rPr>
            </a:br>
            <a:r>
              <a:rPr lang="fa-IR" sz="4000" b="1" i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 Nazanin" panose="00000400000000000000" pitchFamily="2" charset="-78"/>
                <a:cs typeface="+mn-cs"/>
              </a:rPr>
              <a:t>روش </a:t>
            </a:r>
            <a:r>
              <a:rPr lang="fa-IR" sz="4000" b="1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 Nazanin" panose="00000400000000000000" pitchFamily="2" charset="-78"/>
                <a:cs typeface="+mn-cs"/>
              </a:rPr>
              <a:t>های انتقال </a:t>
            </a:r>
            <a:r>
              <a:rPr lang="fa-IR" sz="4000" b="1" i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 Nazanin" panose="00000400000000000000" pitchFamily="2" charset="-78"/>
                <a:cs typeface="+mn-cs"/>
              </a:rPr>
              <a:t>بیماری تب دانگ</a:t>
            </a:r>
            <a:r>
              <a:rPr lang="fa-IR" sz="4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  <a:r>
              <a:rPr lang="fa-IR" sz="4000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/>
            </a:r>
            <a:br>
              <a:rPr lang="fa-IR" sz="4000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</a:b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" y="2133599"/>
            <a:ext cx="11027092" cy="4114801"/>
          </a:xfrm>
        </p:spPr>
        <p:txBody>
          <a:bodyPr>
            <a:noAutofit/>
          </a:bodyPr>
          <a:lstStyle/>
          <a:p>
            <a:pPr algn="r" rtl="1"/>
            <a:r>
              <a:rPr lang="fa-IR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عفونت از طریق گزش پشه ماده آئدس اجیپتی و آئدس آلبوپیکتوس آلوده به ویروس رخ می دهد</a:t>
            </a:r>
            <a:r>
              <a:rPr lang="fa-IR" b="1" dirty="0"/>
              <a:t> </a:t>
            </a:r>
          </a:p>
          <a:p>
            <a:pPr algn="r" rtl="1"/>
            <a:r>
              <a:rPr lang="fa-IR" b="1" dirty="0">
                <a:solidFill>
                  <a:srgbClr val="1F3864"/>
                </a:solidFill>
                <a:cs typeface="B Nazanin" panose="00000400000000000000" pitchFamily="2" charset="-78"/>
              </a:rPr>
              <a:t>پشه </a:t>
            </a:r>
            <a:r>
              <a:rPr lang="fa-IR" b="1" dirty="0">
                <a:solidFill>
                  <a:srgbClr val="C00000"/>
                </a:solidFill>
                <a:cs typeface="B Nazanin" panose="00000400000000000000" pitchFamily="2" charset="-78"/>
              </a:rPr>
              <a:t>8تا 12روز بعد از خوردن </a:t>
            </a:r>
            <a:r>
              <a:rPr lang="fa-IR" b="1" dirty="0">
                <a:solidFill>
                  <a:srgbClr val="1F3864"/>
                </a:solidFill>
                <a:cs typeface="B Nazanin" panose="00000400000000000000" pitchFamily="2" charset="-78"/>
              </a:rPr>
              <a:t>خون آلوده به ویروس تاپایان زندگی اش آلوده کننده خواهد بود </a:t>
            </a:r>
          </a:p>
          <a:p>
            <a:pPr algn="r" rtl="1"/>
            <a:r>
              <a:rPr lang="fa-IR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انتقال ویروس از انسان به پشه، می تواند از </a:t>
            </a:r>
            <a:r>
              <a:rPr lang="fa-IR" b="1" i="0" dirty="0">
                <a:solidFill>
                  <a:srgbClr val="C00000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2روزقبل از شروع علائم تا 2روز پس از </a:t>
            </a:r>
            <a:r>
              <a:rPr lang="fa-IR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قطع تب رخ دهد</a:t>
            </a:r>
            <a:r>
              <a:rPr lang="fa-IR" b="1" dirty="0"/>
              <a:t> </a:t>
            </a:r>
          </a:p>
          <a:p>
            <a:pPr algn="r" rtl="1"/>
            <a:r>
              <a:rPr lang="fa-IR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در اکثر افراد ویروس بمدت </a:t>
            </a:r>
            <a:r>
              <a:rPr lang="fa-IR" b="1" i="0" dirty="0" smtClean="0">
                <a:solidFill>
                  <a:srgbClr val="C00000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4 تا 5 روز </a:t>
            </a:r>
            <a:r>
              <a:rPr lang="fa-IR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در خون آنهاوجود دارد، اما ممکن است تا 12روز طول بکشد</a:t>
            </a:r>
            <a:r>
              <a:rPr lang="fa-IR" b="1" dirty="0"/>
              <a:t> </a:t>
            </a:r>
            <a:br>
              <a:rPr lang="fa-IR" b="1" dirty="0"/>
            </a:br>
            <a:r>
              <a:rPr lang="fa-IR" b="1" dirty="0"/>
              <a:t/>
            </a:r>
            <a:br>
              <a:rPr lang="fa-IR" b="1" dirty="0"/>
            </a:br>
            <a:r>
              <a:rPr lang="fa-IR" b="1" dirty="0"/>
              <a:t/>
            </a:r>
            <a:br>
              <a:rPr lang="fa-IR" b="1" dirty="0"/>
            </a:br>
            <a:endParaRPr lang="fa-IR" b="1" dirty="0">
              <a:cs typeface="B Nazanin" panose="00000400000000000000" pitchFamily="2" charset="-78"/>
            </a:endParaRP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 </a:t>
            </a:r>
            <a:endParaRPr lang="en-US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12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264" y="297748"/>
            <a:ext cx="9707881" cy="111716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r" rtl="1"/>
            <a:r>
              <a:rPr lang="fa-IR" sz="3100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/>
            </a:r>
            <a:br>
              <a:rPr lang="fa-IR" sz="3100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</a:br>
            <a:r>
              <a:rPr lang="fa-IR" b="1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 Nazanin" panose="00000400000000000000" pitchFamily="2" charset="-78"/>
                <a:cs typeface="+mn-cs"/>
              </a:rPr>
              <a:t>دوره </a:t>
            </a:r>
            <a:r>
              <a:rPr lang="fa-IR" b="1" i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 Nazanin" panose="00000400000000000000" pitchFamily="2" charset="-78"/>
                <a:cs typeface="+mn-cs"/>
              </a:rPr>
              <a:t>نهفتگی بیماری تب دانگ</a:t>
            </a:r>
            <a:r>
              <a:rPr lang="fa-IR" sz="4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 </a:t>
            </a:r>
            <a:r>
              <a:rPr lang="fa-IR" sz="2000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/>
            </a:r>
            <a:br>
              <a:rPr lang="fa-IR" sz="2000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</a:b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076" y="1690837"/>
            <a:ext cx="10539412" cy="4531361"/>
          </a:xfrm>
        </p:spPr>
        <p:txBody>
          <a:bodyPr>
            <a:noAutofit/>
          </a:bodyPr>
          <a:lstStyle/>
          <a:p>
            <a:pPr algn="r" rtl="1"/>
            <a:r>
              <a:rPr lang="fa-IR" sz="2800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دوره نهفتگی بیماری </a:t>
            </a:r>
            <a:r>
              <a:rPr lang="fa-IR" sz="2800" b="1" i="0" dirty="0" smtClean="0">
                <a:solidFill>
                  <a:srgbClr val="C00000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4 تا </a:t>
            </a:r>
            <a:r>
              <a:rPr lang="fa-IR" sz="2800" b="1" i="0" dirty="0">
                <a:solidFill>
                  <a:srgbClr val="C00000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10روز بعد از گزش انسان </a:t>
            </a:r>
            <a:r>
              <a:rPr lang="fa-IR" sz="2800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توسط پشه آلوده است</a:t>
            </a:r>
            <a:r>
              <a:rPr lang="fa-IR" sz="4000" b="1" dirty="0"/>
              <a:t> </a:t>
            </a:r>
            <a:endParaRPr lang="en-US" sz="4000" b="1" dirty="0" smtClean="0"/>
          </a:p>
          <a:p>
            <a:pPr algn="r" rtl="1"/>
            <a:endParaRPr lang="fa-IR" sz="4000" b="1" dirty="0"/>
          </a:p>
          <a:p>
            <a:pPr marL="0" indent="0" algn="r" rtl="1">
              <a:buNone/>
            </a:pPr>
            <a:r>
              <a:rPr lang="fa-IR" sz="2800" b="1" i="0" dirty="0" smtClean="0">
                <a:solidFill>
                  <a:srgbClr val="FF0000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سایر </a:t>
            </a:r>
            <a:r>
              <a:rPr lang="fa-IR" sz="2800" b="1" i="0" dirty="0">
                <a:solidFill>
                  <a:srgbClr val="FF0000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روشهای انتقال </a:t>
            </a:r>
            <a:r>
              <a:rPr lang="fa-IR" sz="2800" b="1" i="0" dirty="0" smtClean="0">
                <a:solidFill>
                  <a:srgbClr val="FF0000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تب دانگ</a:t>
            </a:r>
            <a:r>
              <a:rPr lang="fa-IR" sz="4000" b="1" dirty="0" smtClean="0">
                <a:solidFill>
                  <a:srgbClr val="FF0000"/>
                </a:solidFill>
              </a:rPr>
              <a:t>:</a:t>
            </a:r>
            <a:endParaRPr lang="fa-IR" sz="4000" b="1" dirty="0">
              <a:solidFill>
                <a:srgbClr val="FF0000"/>
              </a:solidFill>
            </a:endParaRPr>
          </a:p>
          <a:p>
            <a:pPr algn="r" rtl="1"/>
            <a:r>
              <a:rPr lang="fa-IR" sz="2800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احتمال انتقال از مادر به نوزاد به میزان کمی وجود داشته و بستگی به زمان عفونت مادر باردار دارد </a:t>
            </a:r>
          </a:p>
          <a:p>
            <a:pPr algn="r" rtl="1"/>
            <a:r>
              <a:rPr lang="fa-IR" sz="2800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احتمال بدنیا آمدن زود هنگام نوزاد،نوزاد با وزن پایین و </a:t>
            </a:r>
            <a:r>
              <a:rPr lang="fa-IR" sz="2800" b="1" i="0" dirty="0" smtClean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یا دیسترس </a:t>
            </a:r>
            <a:r>
              <a:rPr lang="fa-IR" sz="2800" b="1" i="0" dirty="0">
                <a:solidFill>
                  <a:srgbClr val="1F3864"/>
                </a:solidFill>
                <a:effectLst/>
                <a:latin typeface="B Nazanin" panose="00000400000000000000" pitchFamily="2" charset="-78"/>
                <a:cs typeface="B Nazanin" panose="00000400000000000000" pitchFamily="2" charset="-78"/>
              </a:rPr>
              <a:t>جنینی مطرح است</a:t>
            </a:r>
            <a:r>
              <a:rPr lang="fa-IR" sz="4000" b="1" dirty="0"/>
              <a:t> </a:t>
            </a:r>
            <a:r>
              <a:rPr lang="fa-IR" sz="2800" b="1" dirty="0"/>
              <a:t/>
            </a:r>
            <a:br>
              <a:rPr lang="fa-IR" sz="2800" b="1" dirty="0"/>
            </a:br>
            <a:r>
              <a:rPr lang="fa-IR" sz="2800" b="1" dirty="0"/>
              <a:t/>
            </a:r>
            <a:br>
              <a:rPr lang="fa-IR" sz="2800" b="1" dirty="0"/>
            </a:br>
            <a:r>
              <a:rPr lang="fa-IR" sz="2800" b="1" dirty="0"/>
              <a:t/>
            </a:r>
            <a:br>
              <a:rPr lang="fa-IR" sz="2800" b="1" dirty="0"/>
            </a:br>
            <a:r>
              <a:rPr lang="fa-IR" sz="2800" b="1" dirty="0"/>
              <a:t/>
            </a:r>
            <a:br>
              <a:rPr lang="fa-IR" sz="2800" b="1" dirty="0"/>
            </a:br>
            <a:r>
              <a:rPr lang="fa-IR" sz="2800" b="1" dirty="0"/>
              <a:t/>
            </a:r>
            <a:br>
              <a:rPr lang="fa-IR" sz="2800" b="1" dirty="0"/>
            </a:br>
            <a:r>
              <a:rPr lang="fa-IR" sz="2800" b="1" dirty="0"/>
              <a:t/>
            </a:r>
            <a:br>
              <a:rPr lang="fa-IR" sz="2800" b="1" dirty="0"/>
            </a:br>
            <a:endParaRPr lang="fa-IR" sz="2800" b="1" dirty="0">
              <a:cs typeface="B Nazanin" panose="00000400000000000000" pitchFamily="2" charset="-78"/>
            </a:endParaRPr>
          </a:p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 </a:t>
            </a:r>
            <a:endParaRPr lang="en-US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436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766" y="138033"/>
            <a:ext cx="9682229" cy="1206279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علایم بالینی </a:t>
            </a:r>
            <a:r>
              <a:rPr lang="fa-I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بیماری تب </a:t>
            </a:r>
            <a:r>
              <a:rPr lang="fa-IR" sz="4000" b="1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دنگ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76" y="1498317"/>
            <a:ext cx="6637973" cy="474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64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0148" y="232233"/>
            <a:ext cx="4828353" cy="1143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a-IR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بیماری چیکونگونیا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5629" y="2107932"/>
            <a:ext cx="7300963" cy="4417996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+mn-cs"/>
              </a:rPr>
              <a:t>درگیری شدید مفاصل (درد و التهاب تا چند ماه)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+mn-cs"/>
              </a:rPr>
              <a:t>چیکونگونیا یک کلمه تانزانیایی به معنی فردی با </a:t>
            </a:r>
            <a:r>
              <a:rPr lang="fa-IR" sz="2400" b="1" dirty="0" smtClean="0">
                <a:solidFill>
                  <a:srgbClr val="FF0000"/>
                </a:solidFill>
                <a:cs typeface="+mn-cs"/>
              </a:rPr>
              <a:t>«کمر خمیده» 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+mn-cs"/>
              </a:rPr>
              <a:t>اولین اپیدمی در میلان ایتالیا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  <a:cs typeface="+mn-cs"/>
              </a:rPr>
              <a:t>تهدیدی برای نیروهای نظامی </a:t>
            </a:r>
          </a:p>
          <a:p>
            <a:pPr algn="r" rtl="1">
              <a:lnSpc>
                <a:spcPct val="150000"/>
              </a:lnSpc>
            </a:pPr>
            <a:endParaRPr lang="en-US" sz="2400" dirty="0">
              <a:cs typeface="+mn-cs"/>
            </a:endParaRPr>
          </a:p>
        </p:txBody>
      </p:sp>
      <p:pic>
        <p:nvPicPr>
          <p:cNvPr id="4" name="Picture 3" descr="chikworldmap-0224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42" y="232233"/>
            <a:ext cx="2974206" cy="2596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shot 2019-02-25 14.49.32.png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9197" r="9212" b="12462"/>
          <a:stretch/>
        </p:blipFill>
        <p:spPr>
          <a:xfrm>
            <a:off x="105311" y="148560"/>
            <a:ext cx="2065650" cy="276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4788" t="51823" r="804" b="5940"/>
          <a:stretch/>
        </p:blipFill>
        <p:spPr>
          <a:xfrm>
            <a:off x="212614" y="3561347"/>
            <a:ext cx="2546914" cy="2596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33" t="4234" r="27476" b="54434"/>
          <a:stretch/>
        </p:blipFill>
        <p:spPr>
          <a:xfrm>
            <a:off x="3034881" y="3561347"/>
            <a:ext cx="2460540" cy="2558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7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85" y="197636"/>
            <a:ext cx="9733815" cy="1218882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 rtl="0"/>
            <a:r>
              <a:rPr lang="fa-I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+mn-cs"/>
              </a:rPr>
              <a:t>راههای انتقال بیماری چیکونگونیا</a:t>
            </a:r>
            <a:endParaRPr lang="fa-IR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008" y="1648328"/>
            <a:ext cx="11176514" cy="2519412"/>
          </a:xfrm>
        </p:spPr>
        <p:txBody>
          <a:bodyPr anchor="ctr">
            <a:noAutofit/>
          </a:bodyPr>
          <a:lstStyle/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</a:pPr>
            <a:r>
              <a:rPr lang="fa-IR" sz="2800" b="1" dirty="0" smtClean="0">
                <a:solidFill>
                  <a:prstClr val="black"/>
                </a:solidFill>
                <a:latin typeface="Georgia" panose="02040502050405020303" pitchFamily="18" charset="0"/>
                <a:cs typeface="+mn-cs"/>
              </a:rPr>
              <a:t>گزش پشه های </a:t>
            </a:r>
            <a:r>
              <a:rPr lang="fa-IR" sz="2800" b="1" dirty="0" smtClean="0">
                <a:solidFill>
                  <a:srgbClr val="FF0000"/>
                </a:solidFill>
                <a:cs typeface="+mn-cs"/>
              </a:rPr>
              <a:t>پشه های </a:t>
            </a:r>
            <a:r>
              <a:rPr lang="fa-IR" sz="2800" b="1" i="1" dirty="0" smtClean="0">
                <a:solidFill>
                  <a:srgbClr val="FF0000"/>
                </a:solidFill>
                <a:cs typeface="+mn-cs"/>
              </a:rPr>
              <a:t>آئدس اجیپتی </a:t>
            </a:r>
            <a:r>
              <a:rPr lang="fa-IR" sz="2800" b="1" dirty="0" smtClean="0">
                <a:solidFill>
                  <a:srgbClr val="FF0000"/>
                </a:solidFill>
                <a:cs typeface="+mn-cs"/>
              </a:rPr>
              <a:t>و</a:t>
            </a:r>
            <a:r>
              <a:rPr lang="fa-IR" sz="2800" b="1" i="1" dirty="0" smtClean="0">
                <a:solidFill>
                  <a:srgbClr val="FF0000"/>
                </a:solidFill>
                <a:cs typeface="+mn-cs"/>
              </a:rPr>
              <a:t>  آئدس آلبوپیکتوس</a:t>
            </a:r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</a:pPr>
            <a:r>
              <a:rPr lang="fa-IR" sz="2800" b="1" dirty="0" smtClean="0">
                <a:solidFill>
                  <a:srgbClr val="1F497D">
                    <a:lumMod val="50000"/>
                  </a:srgbClr>
                </a:solidFill>
                <a:latin typeface="Georgia" panose="02040502050405020303" pitchFamily="18" charset="0"/>
                <a:cs typeface="+mn-cs"/>
              </a:rPr>
              <a:t>انتقال خون</a:t>
            </a:r>
            <a:r>
              <a:rPr lang="en-US" sz="2800" b="1" dirty="0" smtClean="0">
                <a:solidFill>
                  <a:srgbClr val="1F497D">
                    <a:lumMod val="50000"/>
                  </a:srgbClr>
                </a:solidFill>
                <a:latin typeface="Georgia" panose="02040502050405020303" pitchFamily="18" charset="0"/>
                <a:cs typeface="+mn-cs"/>
              </a:rPr>
              <a:t> </a:t>
            </a:r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</a:pPr>
            <a:r>
              <a:rPr lang="fa-IR" sz="2800" b="1" dirty="0" smtClean="0">
                <a:solidFill>
                  <a:srgbClr val="1F497D">
                    <a:lumMod val="50000"/>
                  </a:srgbClr>
                </a:solidFill>
                <a:latin typeface="Georgia" panose="02040502050405020303" pitchFamily="18" charset="0"/>
                <a:cs typeface="+mn-cs"/>
              </a:rPr>
              <a:t>از مادر به جنین (سقط در سه ماهه  اول)</a:t>
            </a:r>
            <a:endParaRPr lang="en-US" sz="2800" b="1" dirty="0">
              <a:solidFill>
                <a:srgbClr val="1F497D">
                  <a:lumMod val="50000"/>
                </a:srgbClr>
              </a:solidFill>
              <a:latin typeface="Georgia" panose="020405020504050203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6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265" y="236044"/>
            <a:ext cx="9602262" cy="116014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fa-I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+mn-cs"/>
              </a:rPr>
              <a:t>علائم بیماری چیکونگونیا</a:t>
            </a:r>
            <a:endParaRPr lang="fa-IR" sz="4000" b="1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74" y="1841305"/>
            <a:ext cx="2603511" cy="188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44" y="3887913"/>
            <a:ext cx="2596773" cy="190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2" t="25143"/>
          <a:stretch/>
        </p:blipFill>
        <p:spPr bwMode="auto">
          <a:xfrm>
            <a:off x="84963" y="1396186"/>
            <a:ext cx="3245379" cy="439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59386" y="2110730"/>
            <a:ext cx="59395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Georgia" panose="02040502050405020303" pitchFamily="18" charset="0"/>
              </a:rPr>
              <a:t>در 70 درصد دارای علائم</a:t>
            </a:r>
            <a:endParaRPr lang="en-US" sz="28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342900" indent="-342900" algn="r" rt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Georgia" panose="02040502050405020303" pitchFamily="18" charset="0"/>
              </a:rPr>
              <a:t>دوره کمون 2 الی 12 روز</a:t>
            </a:r>
            <a:endParaRPr lang="en-US" sz="28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342900" indent="-342900" algn="just" rt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400" b="1" dirty="0">
                <a:solidFill>
                  <a:prstClr val="black"/>
                </a:solidFill>
                <a:latin typeface="Georgia" panose="02040502050405020303" pitchFamily="18" charset="0"/>
              </a:rPr>
              <a:t>اکثر افراد به طور کامل بهبود می یابند اما در بعضی </a:t>
            </a:r>
            <a:r>
              <a:rPr lang="fa-IR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موارد، </a:t>
            </a:r>
            <a:r>
              <a:rPr lang="fa-IR" sz="2400" b="1" dirty="0">
                <a:solidFill>
                  <a:prstClr val="black"/>
                </a:solidFill>
                <a:latin typeface="Georgia" panose="02040502050405020303" pitchFamily="18" charset="0"/>
              </a:rPr>
              <a:t>درد مفاصل ممکن است برای هفته ها یا به ندرت چندین ماه یا حتی 3 سال در مرحله مزمن بیماری ادامه یابد.</a:t>
            </a:r>
            <a:endParaRPr lang="en-US" sz="2400" b="1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Title 2"/>
          <p:cNvSpPr>
            <a:spLocks noGrp="1" noEditPoint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sz="3600" dirty="0"/>
              <a:t>پیش بینی مهیا بودن شرایط جهت حضور پشه </a:t>
            </a:r>
            <a:br>
              <a:rPr lang="fa-IR" sz="3600" dirty="0"/>
            </a:br>
            <a:r>
              <a:rPr lang="fa-IR" sz="3600" dirty="0"/>
              <a:t>آئدس اجیپتی و آلبوپیکتوس با توجه به اطلاعات زیست اقلیمی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44" y="1707051"/>
            <a:ext cx="7193580" cy="431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b="1" dirty="0">
                <a:solidFill>
                  <a:prstClr val="black"/>
                </a:solidFill>
              </a:rPr>
              <a:t>بررسی سرواپیدمیولوژیکی </a:t>
            </a:r>
            <a:r>
              <a:rPr lang="fa-IR" sz="3200" dirty="0">
                <a:solidFill>
                  <a:prstClr val="black"/>
                </a:solidFill>
              </a:rPr>
              <a:t>در سه سال اخیر جهت </a:t>
            </a:r>
            <a:r>
              <a:rPr lang="fa-IR" sz="3200" dirty="0">
                <a:solidFill>
                  <a:srgbClr val="FF0000"/>
                </a:solidFill>
              </a:rPr>
              <a:t>اطمینان</a:t>
            </a:r>
            <a:r>
              <a:rPr lang="fa-IR" sz="3200" dirty="0">
                <a:solidFill>
                  <a:prstClr val="black"/>
                </a:solidFill>
              </a:rPr>
              <a:t> از </a:t>
            </a:r>
            <a:r>
              <a:rPr lang="fa-IR" sz="3200" dirty="0">
                <a:solidFill>
                  <a:srgbClr val="FF0000"/>
                </a:solidFill>
              </a:rPr>
              <a:t>عدم وجود انتقال محلی </a:t>
            </a:r>
            <a:r>
              <a:rPr lang="fa-IR" sz="2400" b="1" dirty="0">
                <a:solidFill>
                  <a:prstClr val="black"/>
                </a:solidFill>
              </a:rPr>
              <a:t>در استان های </a:t>
            </a:r>
            <a:r>
              <a:rPr lang="fa-IR" sz="2400" b="1" dirty="0" smtClean="0">
                <a:solidFill>
                  <a:prstClr val="black"/>
                </a:solidFill>
              </a:rPr>
              <a:t>مرزی: </a:t>
            </a:r>
            <a:r>
              <a:rPr lang="fa-IR" b="1" dirty="0" smtClean="0">
                <a:solidFill>
                  <a:prstClr val="black"/>
                </a:solidFill>
              </a:rPr>
              <a:t>آذر </a:t>
            </a:r>
            <a:r>
              <a:rPr lang="fa-IR" b="1" dirty="0">
                <a:solidFill>
                  <a:prstClr val="black"/>
                </a:solidFill>
              </a:rPr>
              <a:t>غربی،</a:t>
            </a:r>
            <a:r>
              <a:rPr lang="fa-IR" b="1" dirty="0">
                <a:solidFill>
                  <a:srgbClr val="FF0000"/>
                </a:solidFill>
              </a:rPr>
              <a:t> </a:t>
            </a:r>
            <a:r>
              <a:rPr lang="fa-IR" b="1" dirty="0">
                <a:solidFill>
                  <a:srgbClr val="000000"/>
                </a:solidFill>
              </a:rPr>
              <a:t>آذر </a:t>
            </a:r>
            <a:r>
              <a:rPr lang="fa-IR" b="1" dirty="0" smtClean="0">
                <a:solidFill>
                  <a:srgbClr val="000000"/>
                </a:solidFill>
              </a:rPr>
              <a:t>شرقی، </a:t>
            </a:r>
            <a:r>
              <a:rPr lang="fa-IR" b="1" dirty="0">
                <a:solidFill>
                  <a:prstClr val="black"/>
                </a:solidFill>
              </a:rPr>
              <a:t>گیلان، بوشهر، </a:t>
            </a:r>
            <a:r>
              <a:rPr lang="fa-IR" sz="2400" b="1" dirty="0">
                <a:solidFill>
                  <a:srgbClr val="000000"/>
                </a:solidFill>
              </a:rPr>
              <a:t>سیستان و بلوچستان، خوزستان، هرمزگان</a:t>
            </a:r>
          </a:p>
          <a:p>
            <a:pPr lvl="0"/>
            <a:r>
              <a:rPr lang="fa-IR" b="1" dirty="0">
                <a:solidFill>
                  <a:srgbClr val="FF0000"/>
                </a:solidFill>
              </a:rPr>
              <a:t> </a:t>
            </a:r>
            <a:r>
              <a:rPr lang="fa-IR" b="1" dirty="0" smtClean="0">
                <a:solidFill>
                  <a:prstClr val="black"/>
                </a:solidFill>
              </a:rPr>
              <a:t>11000</a:t>
            </a:r>
            <a:r>
              <a:rPr lang="fa-IR" dirty="0" smtClean="0">
                <a:solidFill>
                  <a:prstClr val="black"/>
                </a:solidFill>
              </a:rPr>
              <a:t> </a:t>
            </a:r>
            <a:r>
              <a:rPr lang="fa-IR" dirty="0">
                <a:solidFill>
                  <a:prstClr val="black"/>
                </a:solidFill>
              </a:rPr>
              <a:t>نمونه : </a:t>
            </a:r>
            <a:r>
              <a:rPr lang="fa-IR" b="1" dirty="0">
                <a:solidFill>
                  <a:srgbClr val="C75555"/>
                </a:solidFill>
              </a:rPr>
              <a:t>132 مورد</a:t>
            </a:r>
            <a:r>
              <a:rPr lang="en-US" b="1" dirty="0">
                <a:solidFill>
                  <a:srgbClr val="C75555"/>
                </a:solidFill>
              </a:rPr>
              <a:t>IgG</a:t>
            </a:r>
            <a:r>
              <a:rPr lang="fa-IR" b="1" dirty="0">
                <a:solidFill>
                  <a:srgbClr val="C75555"/>
                </a:solidFill>
              </a:rPr>
              <a:t> </a:t>
            </a:r>
            <a:r>
              <a:rPr lang="fa-IR" b="1" dirty="0" smtClean="0">
                <a:solidFill>
                  <a:srgbClr val="C75555"/>
                </a:solidFill>
              </a:rPr>
              <a:t>مثبت </a:t>
            </a:r>
            <a:r>
              <a:rPr lang="fa-IR" sz="2400" b="1" dirty="0" smtClean="0">
                <a:solidFill>
                  <a:srgbClr val="000000"/>
                </a:solidFill>
              </a:rPr>
              <a:t>(</a:t>
            </a:r>
            <a:r>
              <a:rPr lang="fa-IR" sz="2400" b="1" dirty="0">
                <a:solidFill>
                  <a:srgbClr val="000000"/>
                </a:solidFill>
              </a:rPr>
              <a:t>نشان دهنده مواجهه با عامل بیماری در سه ماه </a:t>
            </a:r>
            <a:r>
              <a:rPr lang="fa-IR" sz="2400" b="1" dirty="0" smtClean="0">
                <a:solidFill>
                  <a:srgbClr val="000000"/>
                </a:solidFill>
              </a:rPr>
              <a:t>گذشته)، </a:t>
            </a:r>
            <a:r>
              <a:rPr lang="fa-IR" sz="2400" b="1" dirty="0">
                <a:solidFill>
                  <a:srgbClr val="000000"/>
                </a:solidFill>
              </a:rPr>
              <a:t>تمامی موارد بررسی شده اند و همگی سابقه سفربه خارج از کشور داشته اند.</a:t>
            </a:r>
          </a:p>
          <a:p>
            <a:r>
              <a:rPr lang="fa-IR" b="1" dirty="0" smtClean="0">
                <a:solidFill>
                  <a:srgbClr val="FF0000"/>
                </a:solidFill>
              </a:rPr>
              <a:t>رتبه اول: سیستان </a:t>
            </a:r>
            <a:r>
              <a:rPr lang="fa-IR" b="1" dirty="0">
                <a:solidFill>
                  <a:srgbClr val="FF0000"/>
                </a:solidFill>
              </a:rPr>
              <a:t>و بلوچستان</a:t>
            </a:r>
            <a:r>
              <a:rPr lang="fa-IR" b="1" dirty="0"/>
              <a:t>، </a:t>
            </a:r>
            <a:r>
              <a:rPr lang="fa-IR" b="1" dirty="0">
                <a:solidFill>
                  <a:srgbClr val="FF0000"/>
                </a:solidFill>
              </a:rPr>
              <a:t>بالاترین </a:t>
            </a:r>
            <a:r>
              <a:rPr lang="fa-IR" b="1" dirty="0"/>
              <a:t>موارد مثبت سابقه مواجهه در کشور را بدلیل تبادلات وسیع جمعیتی با پاکستان داشته است.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fa-IR" b="1" dirty="0" smtClean="0">
                <a:solidFill>
                  <a:srgbClr val="FF3300"/>
                </a:solidFill>
              </a:rPr>
              <a:t>رتبه دوم:</a:t>
            </a:r>
            <a:r>
              <a:rPr lang="fa-IR" b="1" dirty="0" smtClean="0">
                <a:solidFill>
                  <a:schemeClr val="tx1"/>
                </a:solidFill>
              </a:rPr>
              <a:t>خوزستان</a:t>
            </a:r>
            <a:r>
              <a:rPr lang="fa-IR" b="1" dirty="0" smtClean="0">
                <a:solidFill>
                  <a:srgbClr val="FF3300"/>
                </a:solidFill>
              </a:rPr>
              <a:t>،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fa-IR" b="1" dirty="0" smtClean="0">
                <a:solidFill>
                  <a:srgbClr val="FF0000"/>
                </a:solidFill>
              </a:rPr>
              <a:t>رتبه سوم: </a:t>
            </a:r>
            <a:r>
              <a:rPr lang="fa-IR" b="1" dirty="0" smtClean="0">
                <a:solidFill>
                  <a:schemeClr val="tx1"/>
                </a:solidFill>
              </a:rPr>
              <a:t>هرمزگان</a:t>
            </a:r>
            <a:r>
              <a:rPr lang="fa-IR" b="1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pPr algn="r"/>
            <a:r>
              <a:rPr lang="fa-IR" sz="4000" b="1" dirty="0">
                <a:solidFill>
                  <a:schemeClr val="bg2">
                    <a:lumMod val="50000"/>
                  </a:schemeClr>
                </a:solidFill>
                <a:cs typeface="+mn-cs"/>
              </a:rPr>
              <a:t>آیا در </a:t>
            </a:r>
            <a:r>
              <a:rPr lang="fa-IR" sz="40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کشور </a:t>
            </a:r>
            <a:r>
              <a:rPr lang="fa-IR" sz="4000" dirty="0" smtClean="0">
                <a:solidFill>
                  <a:srgbClr val="FF0000"/>
                </a:solidFill>
                <a:cs typeface="+mn-cs"/>
              </a:rPr>
              <a:t>انتقال محلی</a:t>
            </a:r>
            <a:r>
              <a:rPr lang="fa-IR" sz="4000" b="1" dirty="0" smtClean="0">
                <a:solidFill>
                  <a:srgbClr val="FF0000"/>
                </a:solidFill>
                <a:cs typeface="+mn-cs"/>
              </a:rPr>
              <a:t> بیماری </a:t>
            </a:r>
            <a:r>
              <a:rPr lang="fa-IR" sz="4000" b="1" dirty="0">
                <a:solidFill>
                  <a:srgbClr val="FF0000"/>
                </a:solidFill>
                <a:cs typeface="+mn-cs"/>
              </a:rPr>
              <a:t>تب </a:t>
            </a:r>
            <a:r>
              <a:rPr lang="fa-IR" sz="4000" b="1" dirty="0" smtClean="0">
                <a:solidFill>
                  <a:srgbClr val="FF0000"/>
                </a:solidFill>
                <a:cs typeface="+mn-cs"/>
              </a:rPr>
              <a:t>دانگ  </a:t>
            </a:r>
            <a:r>
              <a:rPr lang="fa-IR" sz="4000" b="1" dirty="0">
                <a:solidFill>
                  <a:schemeClr val="bg2">
                    <a:lumMod val="50000"/>
                  </a:schemeClr>
                </a:solidFill>
                <a:cs typeface="+mn-cs"/>
              </a:rPr>
              <a:t>وجود دارد ؟</a:t>
            </a:r>
            <a:endParaRPr lang="en-US" sz="4000" b="1" dirty="0">
              <a:solidFill>
                <a:schemeClr val="bg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5475" y="4263992"/>
            <a:ext cx="4191043" cy="181235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a-IR" sz="2800" b="1" dirty="0">
                <a:solidFill>
                  <a:srgbClr val="FFFF00"/>
                </a:solidFill>
              </a:rPr>
              <a:t>احتمال وقوع زود هنگام انتقال محلی و اپیدمی در استان سیستان و بلوچستان بالاتر است</a:t>
            </a:r>
          </a:p>
        </p:txBody>
      </p:sp>
    </p:spTree>
    <p:extLst>
      <p:ext uri="{BB962C8B-B14F-4D97-AF65-F5344CB8AC3E}">
        <p14:creationId xmlns:p14="http://schemas.microsoft.com/office/powerpoint/2010/main" val="137742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64" y="606036"/>
            <a:ext cx="5948432" cy="4858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99863" y="27569"/>
            <a:ext cx="2185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Aedes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aegypti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22166" y="6420898"/>
            <a:ext cx="872820" cy="365125"/>
          </a:xfrm>
        </p:spPr>
        <p:txBody>
          <a:bodyPr/>
          <a:lstStyle/>
          <a:p>
            <a:fld id="{1E7C358B-1894-4FDB-A46E-07DC085C93F4}" type="datetime1">
              <a:rPr lang="en-US" smtClean="0"/>
              <a:t>8/15/2024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5" y="606034"/>
            <a:ext cx="5928010" cy="4858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5663" y="28310"/>
            <a:ext cx="2658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Aedes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Albopictus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883330" y="721478"/>
            <a:ext cx="1753985" cy="897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72395" y="868469"/>
            <a:ext cx="1803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ناقل اصلی بیماری</a:t>
            </a:r>
          </a:p>
          <a:p>
            <a:r>
              <a:rPr lang="fa-IR" dirty="0" smtClean="0">
                <a:cs typeface="B Titr" panose="00000700000000000000" pitchFamily="2" charset="-78"/>
              </a:rPr>
              <a:t>مناطق گرمسیری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46660" y="707788"/>
            <a:ext cx="1753985" cy="897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01183" y="848185"/>
            <a:ext cx="163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ناقل ثانویه بیماری</a:t>
            </a:r>
          </a:p>
          <a:p>
            <a:pPr algn="ctr"/>
            <a:r>
              <a:rPr lang="fa-IR" dirty="0" smtClean="0">
                <a:cs typeface="B Titr" panose="00000700000000000000" pitchFamily="2" charset="-78"/>
              </a:rPr>
              <a:t>مناطق معتدله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1858" y="5522013"/>
            <a:ext cx="537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 smtClean="0">
                <a:solidFill>
                  <a:srgbClr val="002060"/>
                </a:solidFill>
                <a:cs typeface="B Titr" panose="00000700000000000000" pitchFamily="2" charset="-78"/>
              </a:rPr>
              <a:t>خواستگاه ورود به شهر بندرعباس ، بوشهر و چابهاراز طریق </a:t>
            </a:r>
            <a:r>
              <a:rPr lang="fa-IR" sz="1600" dirty="0" smtClean="0">
                <a:solidFill>
                  <a:srgbClr val="FF0000"/>
                </a:solidFill>
                <a:cs typeface="B Titr" panose="00000700000000000000" pitchFamily="2" charset="-78"/>
              </a:rPr>
              <a:t>کشورهای امارات و ونزوئلا </a:t>
            </a:r>
            <a:r>
              <a:rPr lang="fa-IR" sz="1600" dirty="0" smtClean="0">
                <a:solidFill>
                  <a:srgbClr val="002060"/>
                </a:solidFill>
                <a:cs typeface="B Titr" panose="00000700000000000000" pitchFamily="2" charset="-78"/>
              </a:rPr>
              <a:t>با بررسی های مولکولی پشه آئدس صید شده</a:t>
            </a:r>
            <a:endParaRPr lang="en-US" sz="16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474814"/>
            <a:ext cx="58385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dirty="0" smtClean="0">
                <a:solidFill>
                  <a:srgbClr val="002060"/>
                </a:solidFill>
                <a:cs typeface="B Titr" panose="00000700000000000000" pitchFamily="2" charset="-78"/>
              </a:rPr>
              <a:t>خواستگاه ورود به استان گیلان ، مازندران و اردبیل از طریق </a:t>
            </a:r>
            <a:r>
              <a:rPr lang="fa-IR" sz="1500" dirty="0" smtClean="0">
                <a:solidFill>
                  <a:srgbClr val="FF0000"/>
                </a:solidFill>
                <a:cs typeface="B Titr" panose="00000700000000000000" pitchFamily="2" charset="-78"/>
              </a:rPr>
              <a:t>کشورهای کره جنوبی، چین، آذربایجان و مجارستان </a:t>
            </a:r>
            <a:r>
              <a:rPr lang="fa-IR" sz="1500" dirty="0">
                <a:solidFill>
                  <a:srgbClr val="002060"/>
                </a:solidFill>
                <a:cs typeface="B Titr" panose="00000700000000000000" pitchFamily="2" charset="-78"/>
              </a:rPr>
              <a:t>از طریق بررسی های مولکولی پشه آئدس صید شده</a:t>
            </a:r>
            <a:endParaRPr lang="en-US" sz="15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36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05" y="1651227"/>
            <a:ext cx="6947666" cy="45497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عکس پشه آئدس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809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21520"/>
            <a:ext cx="9528467" cy="1260771"/>
          </a:xfrm>
          <a:solidFill>
            <a:schemeClr val="accent6">
              <a:lumMod val="75000"/>
            </a:schemeClr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fa-IR" sz="3200" dirty="0" smtClean="0"/>
              <a:t>خصوصیات گونه های پشه آنوفل و آئدس مهاجم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404658" y="1725619"/>
          <a:ext cx="8309442" cy="4213494"/>
        </p:xfrm>
        <a:graphic>
          <a:graphicData uri="http://schemas.openxmlformats.org/drawingml/2006/table">
            <a:tbl>
              <a:tblPr rtl="1" firstRow="1" firstCol="1" bandRow="1">
                <a:tableStyleId>{FABFCF23-3B69-468F-B69F-88F6DE6A72F2}</a:tableStyleId>
              </a:tblPr>
              <a:tblGrid>
                <a:gridCol w="12099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42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783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1969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04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effectLst/>
                        </a:rPr>
                        <a:t>نوع گونه  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آنوفل (ناقل</a:t>
                      </a:r>
                      <a:r>
                        <a:rPr lang="fa-IR" sz="2400" b="1" baseline="0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 مالاریا)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51437" marR="514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400" dirty="0">
                          <a:effectLst/>
                        </a:rPr>
                        <a:t>آئدس اجیپتی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400" dirty="0">
                          <a:effectLst/>
                        </a:rPr>
                        <a:t>آئدس آلبوپیکتوس</a:t>
                      </a:r>
                      <a:endParaRPr lang="fa-IR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6177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</a:rPr>
                        <a:t>پراکندگی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حاره و نیمه حاره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حاره و نیمه حاره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حاره و معتدله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6177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51437" marR="51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rgbClr val="00B050"/>
                          </a:solidFill>
                          <a:effectLst/>
                        </a:rPr>
                        <a:t>روستایی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FF0000"/>
                          </a:solidFill>
                          <a:effectLst/>
                        </a:rPr>
                        <a:t>شهری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شهری و روستایی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23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</a:rPr>
                        <a:t>محل های زیست گاه لاروی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rgbClr val="00B050"/>
                          </a:solidFill>
                          <a:effectLst/>
                        </a:rPr>
                        <a:t>زیستگاه طبیعی </a:t>
                      </a:r>
                      <a:r>
                        <a:rPr lang="fa-IR" sz="1600" dirty="0">
                          <a:effectLst/>
                        </a:rPr>
                        <a:t>و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ظروف مصنوعی محتوی آب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rgbClr val="FF0000"/>
                          </a:solidFill>
                          <a:effectLst/>
                        </a:rPr>
                        <a:t>ظروف مصنوعی </a:t>
                      </a:r>
                      <a:r>
                        <a:rPr lang="fa-IR" sz="1600" dirty="0">
                          <a:effectLst/>
                        </a:rPr>
                        <a:t>محتوی آب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زیستگاه طبیعی و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ظروف مصنوعی محتوی آب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108"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</a:rPr>
                        <a:t>عادات خونخواری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rgbClr val="00B050"/>
                          </a:solidFill>
                          <a:effectLst/>
                        </a:rPr>
                        <a:t>انسان و حیوانات</a:t>
                      </a:r>
                      <a:endParaRPr lang="fa-IR" sz="16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FF0000"/>
                          </a:solidFill>
                          <a:effectLst/>
                        </a:rPr>
                        <a:t>انسان</a:t>
                      </a:r>
                      <a:endParaRPr lang="fa-IR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انسان و حیوانات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6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solidFill>
                            <a:srgbClr val="00B050"/>
                          </a:solidFill>
                          <a:effectLst/>
                        </a:rPr>
                        <a:t>خونخواری در شب 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rgbClr val="FF0000"/>
                          </a:solidFill>
                          <a:effectLst/>
                        </a:rPr>
                        <a:t>خونخواری در روز 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solidFill>
                            <a:srgbClr val="FF0000"/>
                          </a:solidFill>
                          <a:effectLst/>
                        </a:rPr>
                        <a:t>خونخواری در روز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6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خونخواری در داخل و خارج از ساختمانها </a:t>
                      </a:r>
                      <a:r>
                        <a:rPr lang="fa-IR" sz="1600" baseline="0" dirty="0">
                          <a:effectLst/>
                        </a:rPr>
                        <a:t> و منازل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خونخواری عمدتا در داخل </a:t>
                      </a:r>
                      <a:r>
                        <a:rPr lang="fa-IR" sz="1600" dirty="0" err="1">
                          <a:effectLst/>
                        </a:rPr>
                        <a:t>ساختمانها</a:t>
                      </a:r>
                      <a:r>
                        <a:rPr lang="fa-IR" sz="1600" dirty="0">
                          <a:effectLst/>
                        </a:rPr>
                        <a:t> و منازل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خونخواری در داخل و خارج از </a:t>
                      </a:r>
                      <a:r>
                        <a:rPr lang="fa-IR" sz="1600" dirty="0" err="1">
                          <a:effectLst/>
                        </a:rPr>
                        <a:t>ساختمانها</a:t>
                      </a:r>
                      <a:r>
                        <a:rPr lang="fa-IR" sz="1600" dirty="0">
                          <a:effectLst/>
                        </a:rPr>
                        <a:t> </a:t>
                      </a:r>
                      <a:r>
                        <a:rPr lang="fa-IR" sz="1600" baseline="0" dirty="0">
                          <a:effectLst/>
                        </a:rPr>
                        <a:t> و منازل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یک خونخواری در هر سیکل گونوتروفیک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FF0000"/>
                          </a:solidFill>
                          <a:effectLst/>
                        </a:rPr>
                        <a:t>چندین</a:t>
                      </a:r>
                      <a:r>
                        <a:rPr lang="fa-IR" sz="1600" dirty="0">
                          <a:effectLst/>
                        </a:rPr>
                        <a:t> خونخواری در هر سیکل گونوتروفیک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یک خونخواری در هر سیکل گونوتروفیک 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617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</a:rPr>
                        <a:t>طول پرواز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effectLst/>
                        </a:rPr>
                        <a:t>به طور متوسط1500 </a:t>
                      </a:r>
                      <a:r>
                        <a:rPr lang="fa-IR" sz="1600" dirty="0">
                          <a:effectLst/>
                        </a:rPr>
                        <a:t>متر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500-400  متر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</a:rPr>
                        <a:t>500-400  متر</a:t>
                      </a:r>
                      <a:endParaRPr lang="en-US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437" marR="51437" marT="0" marB="0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79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29"/>
          <a:stretch>
            <a:fillRect/>
          </a:stretch>
        </p:blipFill>
        <p:spPr bwMode="auto">
          <a:xfrm>
            <a:off x="9987841" y="4621616"/>
            <a:ext cx="1834240" cy="131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5"/>
          <a:stretch>
            <a:fillRect/>
          </a:stretch>
        </p:blipFill>
        <p:spPr bwMode="auto">
          <a:xfrm>
            <a:off x="9987841" y="3067432"/>
            <a:ext cx="1759645" cy="135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175587" y="1482291"/>
            <a:ext cx="1379120" cy="1428706"/>
            <a:chOff x="10226978" y="1713297"/>
            <a:chExt cx="1379120" cy="14287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978" y="1713297"/>
              <a:ext cx="1379120" cy="13791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10226978" y="2845276"/>
              <a:ext cx="1376956" cy="29672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dirty="0"/>
                <a:t>آنوفل استفنسی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47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/>
          <p:cNvSpPr/>
          <p:nvPr/>
        </p:nvSpPr>
        <p:spPr>
          <a:xfrm>
            <a:off x="5181600" y="3429000"/>
            <a:ext cx="2057400" cy="990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514600" y="1524001"/>
            <a:ext cx="8851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1-2 روز</a:t>
            </a:r>
            <a:endParaRPr kumimoji="0" lang="en-US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244" name="Picture 2" descr="D:\Shiping's folder\Dengue\New Dengue Poster\Mosquito Pic - Copy r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447800"/>
            <a:ext cx="2870200" cy="1905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17" descr="D:\Shiping's folder\Dengue\New Dengue Poster\High Res files from DES\Cycle pix\Pu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" b="-98"/>
          <a:stretch>
            <a:fillRect/>
          </a:stretch>
        </p:blipFill>
        <p:spPr bwMode="auto">
          <a:xfrm>
            <a:off x="3048000" y="3148014"/>
            <a:ext cx="1524000" cy="1639887"/>
          </a:xfrm>
          <a:prstGeom prst="rect">
            <a:avLst/>
          </a:prstGeom>
          <a:noFill/>
          <a:ln w="2286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 Box 21"/>
          <p:cNvSpPr txBox="1">
            <a:spLocks noChangeArrowheads="1"/>
          </p:cNvSpPr>
          <p:nvPr/>
        </p:nvSpPr>
        <p:spPr bwMode="auto">
          <a:xfrm>
            <a:off x="2667001" y="5715000"/>
            <a:ext cx="7280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4-5 روز</a:t>
            </a:r>
            <a:endParaRPr kumimoji="0" lang="en-US" alt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2286000" y="60326"/>
            <a:ext cx="746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itchFamily="18" charset="0"/>
                <a:ea typeface="+mn-ea"/>
                <a:cs typeface="Arial" panose="020B0604020202020204" pitchFamily="34" charset="0"/>
              </a:rPr>
              <a:t>چرخه زندگی پشه های آئدس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sto MT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8" name="Picture 27" descr="D:\HQ\HPB panel\Photos taken during the launch on 24 May 07\larv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95800"/>
            <a:ext cx="2895600" cy="1905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26" descr="D:\HQ\HPB panel\Photos taken during the launch on 24 May 07\mozzie eg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"/>
          <a:stretch>
            <a:fillRect/>
          </a:stretch>
        </p:blipFill>
        <p:spPr bwMode="auto">
          <a:xfrm>
            <a:off x="9174164" y="2971800"/>
            <a:ext cx="1341437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Text Box 24"/>
          <p:cNvSpPr txBox="1">
            <a:spLocks noChangeArrowheads="1"/>
          </p:cNvSpPr>
          <p:nvPr/>
        </p:nvSpPr>
        <p:spPr bwMode="auto">
          <a:xfrm>
            <a:off x="8991601" y="5715000"/>
            <a:ext cx="7280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2-3 روز</a:t>
            </a:r>
            <a:endParaRPr kumimoji="0" lang="en-US" alt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251" name="Picture 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48014"/>
            <a:ext cx="1371600" cy="1652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971800"/>
            <a:ext cx="1255713" cy="1676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Rectangle 14"/>
          <p:cNvSpPr>
            <a:spLocks noChangeArrowheads="1"/>
          </p:cNvSpPr>
          <p:nvPr/>
        </p:nvSpPr>
        <p:spPr bwMode="auto">
          <a:xfrm>
            <a:off x="5334001" y="1050926"/>
            <a:ext cx="89447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پشه بالغ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54" name="AutoShape 6"/>
          <p:cNvSpPr>
            <a:spLocks noChangeArrowheads="1"/>
          </p:cNvSpPr>
          <p:nvPr/>
        </p:nvSpPr>
        <p:spPr bwMode="auto">
          <a:xfrm rot="10800000">
            <a:off x="7772400" y="4800600"/>
            <a:ext cx="1295400" cy="1524000"/>
          </a:xfrm>
          <a:custGeom>
            <a:avLst/>
            <a:gdLst>
              <a:gd name="T0" fmla="*/ 1035001 w 21600"/>
              <a:gd name="T1" fmla="*/ 0 h 21600"/>
              <a:gd name="T2" fmla="*/ 1035001 w 21600"/>
              <a:gd name="T3" fmla="*/ 857815 h 21600"/>
              <a:gd name="T4" fmla="*/ 118145 w 21600"/>
              <a:gd name="T5" fmla="*/ 1524001 h 21600"/>
              <a:gd name="T6" fmla="*/ 1295400 w 21600"/>
              <a:gd name="T7" fmla="*/ 42890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52 h 21600"/>
              <a:gd name="T14" fmla="*/ 20224 w 21600"/>
              <a:gd name="T15" fmla="*/ 80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258" y="0"/>
                </a:lnTo>
                <a:lnTo>
                  <a:pt x="17258" y="4152"/>
                </a:lnTo>
                <a:lnTo>
                  <a:pt x="12427" y="4152"/>
                </a:lnTo>
                <a:cubicBezTo>
                  <a:pt x="5564" y="4152"/>
                  <a:pt x="0" y="7736"/>
                  <a:pt x="0" y="12158"/>
                </a:cubicBezTo>
                <a:lnTo>
                  <a:pt x="0" y="21600"/>
                </a:lnTo>
                <a:lnTo>
                  <a:pt x="3939" y="21600"/>
                </a:lnTo>
                <a:lnTo>
                  <a:pt x="3939" y="12158"/>
                </a:lnTo>
                <a:cubicBezTo>
                  <a:pt x="3939" y="9865"/>
                  <a:pt x="7739" y="8006"/>
                  <a:pt x="12427" y="8006"/>
                </a:cubicBezTo>
                <a:lnTo>
                  <a:pt x="17258" y="8006"/>
                </a:lnTo>
                <a:lnTo>
                  <a:pt x="17258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55" name="AutoShape 6"/>
          <p:cNvSpPr>
            <a:spLocks noChangeArrowheads="1"/>
          </p:cNvSpPr>
          <p:nvPr/>
        </p:nvSpPr>
        <p:spPr bwMode="auto">
          <a:xfrm rot="16200000">
            <a:off x="3314700" y="4762500"/>
            <a:ext cx="1295400" cy="1524000"/>
          </a:xfrm>
          <a:custGeom>
            <a:avLst/>
            <a:gdLst>
              <a:gd name="T0" fmla="*/ 1035001 w 21600"/>
              <a:gd name="T1" fmla="*/ 0 h 21600"/>
              <a:gd name="T2" fmla="*/ 1035001 w 21600"/>
              <a:gd name="T3" fmla="*/ 857814 h 21600"/>
              <a:gd name="T4" fmla="*/ 118145 w 21600"/>
              <a:gd name="T5" fmla="*/ 1524000 h 21600"/>
              <a:gd name="T6" fmla="*/ 1295400 w 21600"/>
              <a:gd name="T7" fmla="*/ 42890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52 h 21600"/>
              <a:gd name="T14" fmla="*/ 20224 w 21600"/>
              <a:gd name="T15" fmla="*/ 80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258" y="0"/>
                </a:lnTo>
                <a:lnTo>
                  <a:pt x="17258" y="4152"/>
                </a:lnTo>
                <a:lnTo>
                  <a:pt x="12427" y="4152"/>
                </a:lnTo>
                <a:cubicBezTo>
                  <a:pt x="5564" y="4152"/>
                  <a:pt x="0" y="7736"/>
                  <a:pt x="0" y="12158"/>
                </a:cubicBezTo>
                <a:lnTo>
                  <a:pt x="0" y="21600"/>
                </a:lnTo>
                <a:lnTo>
                  <a:pt x="3939" y="21600"/>
                </a:lnTo>
                <a:lnTo>
                  <a:pt x="3939" y="12158"/>
                </a:lnTo>
                <a:cubicBezTo>
                  <a:pt x="3939" y="9865"/>
                  <a:pt x="7739" y="8006"/>
                  <a:pt x="12427" y="8006"/>
                </a:cubicBezTo>
                <a:lnTo>
                  <a:pt x="17258" y="8006"/>
                </a:lnTo>
                <a:lnTo>
                  <a:pt x="17258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56" name="AutoShape 6"/>
          <p:cNvSpPr>
            <a:spLocks noChangeArrowheads="1"/>
          </p:cNvSpPr>
          <p:nvPr/>
        </p:nvSpPr>
        <p:spPr bwMode="auto">
          <a:xfrm>
            <a:off x="3429000" y="1371601"/>
            <a:ext cx="1219200" cy="1528763"/>
          </a:xfrm>
          <a:custGeom>
            <a:avLst/>
            <a:gdLst>
              <a:gd name="T0" fmla="*/ 974118 w 21600"/>
              <a:gd name="T1" fmla="*/ 0 h 21600"/>
              <a:gd name="T2" fmla="*/ 974118 w 21600"/>
              <a:gd name="T3" fmla="*/ 860633 h 21600"/>
              <a:gd name="T4" fmla="*/ 111196 w 21600"/>
              <a:gd name="T5" fmla="*/ 1529008 h 21600"/>
              <a:gd name="T6" fmla="*/ 1219200 w 21600"/>
              <a:gd name="T7" fmla="*/ 4303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52 h 21600"/>
              <a:gd name="T14" fmla="*/ 20224 w 21600"/>
              <a:gd name="T15" fmla="*/ 80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258" y="0"/>
                </a:lnTo>
                <a:lnTo>
                  <a:pt x="17258" y="4152"/>
                </a:lnTo>
                <a:lnTo>
                  <a:pt x="12427" y="4152"/>
                </a:lnTo>
                <a:cubicBezTo>
                  <a:pt x="5564" y="4152"/>
                  <a:pt x="0" y="7736"/>
                  <a:pt x="0" y="12158"/>
                </a:cubicBezTo>
                <a:lnTo>
                  <a:pt x="0" y="21600"/>
                </a:lnTo>
                <a:lnTo>
                  <a:pt x="3939" y="21600"/>
                </a:lnTo>
                <a:lnTo>
                  <a:pt x="3939" y="12158"/>
                </a:lnTo>
                <a:cubicBezTo>
                  <a:pt x="3939" y="9865"/>
                  <a:pt x="7739" y="8006"/>
                  <a:pt x="12427" y="8006"/>
                </a:cubicBezTo>
                <a:lnTo>
                  <a:pt x="17258" y="8006"/>
                </a:lnTo>
                <a:lnTo>
                  <a:pt x="17258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57" name="TextBox 35"/>
          <p:cNvSpPr txBox="1">
            <a:spLocks noChangeArrowheads="1"/>
          </p:cNvSpPr>
          <p:nvPr/>
        </p:nvSpPr>
        <p:spPr bwMode="auto">
          <a:xfrm>
            <a:off x="5859462" y="6471477"/>
            <a:ext cx="500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لارو</a:t>
            </a:r>
            <a:endParaRPr kumimoji="0" lang="en-GB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58" name="TextBox 36"/>
          <p:cNvSpPr txBox="1">
            <a:spLocks noChangeArrowheads="1"/>
          </p:cNvSpPr>
          <p:nvPr/>
        </p:nvSpPr>
        <p:spPr bwMode="auto">
          <a:xfrm>
            <a:off x="9429836" y="4692133"/>
            <a:ext cx="450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تخم</a:t>
            </a:r>
            <a:endParaRPr kumimoji="0" lang="en-GB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59" name="TextBox 37"/>
          <p:cNvSpPr txBox="1">
            <a:spLocks noChangeArrowheads="1"/>
          </p:cNvSpPr>
          <p:nvPr/>
        </p:nvSpPr>
        <p:spPr bwMode="auto">
          <a:xfrm>
            <a:off x="1974454" y="4909344"/>
            <a:ext cx="120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شفیره یا پوپ</a:t>
            </a:r>
            <a:endParaRPr kumimoji="0" lang="en-GB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60" name="AutoShape 6"/>
          <p:cNvSpPr>
            <a:spLocks noChangeArrowheads="1"/>
          </p:cNvSpPr>
          <p:nvPr/>
        </p:nvSpPr>
        <p:spPr bwMode="auto">
          <a:xfrm rot="5400000">
            <a:off x="8039100" y="1409700"/>
            <a:ext cx="1295400" cy="1676400"/>
          </a:xfrm>
          <a:custGeom>
            <a:avLst/>
            <a:gdLst>
              <a:gd name="T0" fmla="*/ 1035001 w 21600"/>
              <a:gd name="T1" fmla="*/ 0 h 21600"/>
              <a:gd name="T2" fmla="*/ 1035001 w 21600"/>
              <a:gd name="T3" fmla="*/ 943596 h 21600"/>
              <a:gd name="T4" fmla="*/ 118145 w 21600"/>
              <a:gd name="T5" fmla="*/ 1676400 h 21600"/>
              <a:gd name="T6" fmla="*/ 1295400 w 21600"/>
              <a:gd name="T7" fmla="*/ 47179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52 h 21600"/>
              <a:gd name="T14" fmla="*/ 20224 w 21600"/>
              <a:gd name="T15" fmla="*/ 80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258" y="0"/>
                </a:lnTo>
                <a:lnTo>
                  <a:pt x="17258" y="4152"/>
                </a:lnTo>
                <a:lnTo>
                  <a:pt x="12427" y="4152"/>
                </a:lnTo>
                <a:cubicBezTo>
                  <a:pt x="5564" y="4152"/>
                  <a:pt x="0" y="7736"/>
                  <a:pt x="0" y="12158"/>
                </a:cubicBezTo>
                <a:lnTo>
                  <a:pt x="0" y="21600"/>
                </a:lnTo>
                <a:lnTo>
                  <a:pt x="3939" y="21600"/>
                </a:lnTo>
                <a:lnTo>
                  <a:pt x="3939" y="12158"/>
                </a:lnTo>
                <a:cubicBezTo>
                  <a:pt x="3939" y="9865"/>
                  <a:pt x="7739" y="8006"/>
                  <a:pt x="12427" y="8006"/>
                </a:cubicBezTo>
                <a:lnTo>
                  <a:pt x="17258" y="8006"/>
                </a:lnTo>
                <a:lnTo>
                  <a:pt x="17258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61" name="TextBox 42"/>
          <p:cNvSpPr txBox="1">
            <a:spLocks noChangeArrowheads="1"/>
          </p:cNvSpPr>
          <p:nvPr/>
        </p:nvSpPr>
        <p:spPr bwMode="auto">
          <a:xfrm>
            <a:off x="5257800" y="3505201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Once laid, the eggs of a mosquito will take 7-10 days to become adult mosquitoes</a:t>
            </a:r>
            <a:endParaRPr kumimoji="0" lang="en-GB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7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3984" y="63481"/>
            <a:ext cx="10899230" cy="5804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وضعیت صید و گسترش پشه آئدس مهاجم </a:t>
            </a:r>
            <a:r>
              <a:rPr lang="fa-IR" sz="28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در سطح استان های کشور</a:t>
            </a:r>
            <a:endParaRPr lang="en-US" sz="2800" b="1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4" name="Content Placeholder 7"/>
          <p:cNvGraphicFramePr>
            <a:graphicFrameLocks/>
          </p:cNvGraphicFramePr>
          <p:nvPr>
            <p:extLst/>
          </p:nvPr>
        </p:nvGraphicFramePr>
        <p:xfrm>
          <a:off x="6264164" y="728324"/>
          <a:ext cx="5790460" cy="5954226"/>
        </p:xfrm>
        <a:graphic>
          <a:graphicData uri="http://schemas.openxmlformats.org/drawingml/2006/table">
            <a:tbl>
              <a:tblPr firstRow="1" bandRow="1"/>
              <a:tblGrid>
                <a:gridCol w="1447615">
                  <a:extLst>
                    <a:ext uri="{9D8B030D-6E8A-4147-A177-3AD203B41FA5}">
                      <a16:colId xmlns="" xmlns:a16="http://schemas.microsoft.com/office/drawing/2014/main" val="2153842170"/>
                    </a:ext>
                  </a:extLst>
                </a:gridCol>
                <a:gridCol w="1447615">
                  <a:extLst>
                    <a:ext uri="{9D8B030D-6E8A-4147-A177-3AD203B41FA5}">
                      <a16:colId xmlns="" xmlns:a16="http://schemas.microsoft.com/office/drawing/2014/main" val="395776541"/>
                    </a:ext>
                  </a:extLst>
                </a:gridCol>
                <a:gridCol w="1447615">
                  <a:extLst>
                    <a:ext uri="{9D8B030D-6E8A-4147-A177-3AD203B41FA5}">
                      <a16:colId xmlns="" xmlns:a16="http://schemas.microsoft.com/office/drawing/2014/main" val="562428729"/>
                    </a:ext>
                  </a:extLst>
                </a:gridCol>
                <a:gridCol w="1447615">
                  <a:extLst>
                    <a:ext uri="{9D8B030D-6E8A-4147-A177-3AD203B41FA5}">
                      <a16:colId xmlns="" xmlns:a16="http://schemas.microsoft.com/office/drawing/2014/main" val="952249299"/>
                    </a:ext>
                  </a:extLst>
                </a:gridCol>
              </a:tblGrid>
              <a:tr h="443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00" dirty="0" smtClean="0">
                          <a:cs typeface="B Nazanin" panose="00000400000000000000" pitchFamily="2" charset="-78"/>
                        </a:rPr>
                        <a:t>نوع پشه مهاجم</a:t>
                      </a:r>
                      <a:endParaRPr lang="en-US" sz="1200" dirty="0">
                        <a:cs typeface="B Nazanin" panose="000004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00" baseline="0" dirty="0">
                          <a:cs typeface="B Nazanin" panose="00000400000000000000" pitchFamily="2" charset="-78"/>
                        </a:rPr>
                        <a:t> تاریخ </a:t>
                      </a:r>
                      <a:r>
                        <a:rPr lang="fa-IR" sz="1200" baseline="0" dirty="0" smtClean="0">
                          <a:cs typeface="B Nazanin" panose="00000400000000000000" pitchFamily="2" charset="-78"/>
                        </a:rPr>
                        <a:t>اولین صید </a:t>
                      </a:r>
                      <a:endParaRPr lang="en-US" sz="1200" dirty="0">
                        <a:cs typeface="B Nazanin" panose="000004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00" dirty="0">
                          <a:cs typeface="B Nazanin" panose="00000400000000000000" pitchFamily="2" charset="-78"/>
                        </a:rPr>
                        <a:t>شهرستان </a:t>
                      </a:r>
                      <a:endParaRPr lang="en-US" sz="1200" dirty="0">
                        <a:cs typeface="B Nazanin" panose="000004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00" dirty="0" smtClean="0">
                          <a:cs typeface="B Nazanin" panose="00000400000000000000" pitchFamily="2" charset="-78"/>
                        </a:rPr>
                        <a:t>استان</a:t>
                      </a:r>
                      <a:endParaRPr lang="en-US" sz="1200" dirty="0">
                        <a:cs typeface="B Nazanin" panose="000004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37100270"/>
                  </a:ext>
                </a:extLst>
              </a:tr>
              <a:tr h="359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آئدس اژیپتی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بهمن ماه1398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بندرلنگه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 row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هرمزگان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6933840"/>
                  </a:ext>
                </a:extLst>
              </a:tr>
              <a:tr h="332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2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B Nazanin" panose="00000400000000000000" pitchFamily="2" charset="-78"/>
                        </a:rPr>
                        <a:t>آئدس اژیپتی</a:t>
                      </a:r>
                      <a:endParaRPr kumimoji="0" lang="en-US" sz="12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آذرماه1400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بندرعباس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5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2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B Nazanin" panose="00000400000000000000" pitchFamily="2" charset="-78"/>
                        </a:rPr>
                        <a:t>آئدس اژیپتی</a:t>
                      </a:r>
                      <a:endParaRPr kumimoji="0" lang="en-US" sz="12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اسفند ماه1400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سیریک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2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2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B Nazanin" panose="00000400000000000000" pitchFamily="2" charset="-78"/>
                        </a:rPr>
                        <a:t>آئدس اژیپتی</a:t>
                      </a:r>
                      <a:endParaRPr kumimoji="0" lang="en-US" sz="12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بهمن ماه 1401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بندرچارک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6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2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B Nazanin" panose="00000400000000000000" pitchFamily="2" charset="-78"/>
                        </a:rPr>
                        <a:t>آئدس اژیپتی</a:t>
                      </a:r>
                      <a:endParaRPr kumimoji="0" lang="en-US" sz="12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بهمن ماه 1401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جزیره هرمز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6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2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B Nazanin" panose="00000400000000000000" pitchFamily="2" charset="-78"/>
                        </a:rPr>
                        <a:t>آئدس اژیپتی</a:t>
                      </a:r>
                      <a:endParaRPr kumimoji="0" lang="en-US" sz="12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اسفند</a:t>
                      </a:r>
                      <a:r>
                        <a:rPr lang="fa-IR" sz="1250" b="1" baseline="0" dirty="0">
                          <a:cs typeface="B Nazanin" panose="00000400000000000000" pitchFamily="2" charset="-78"/>
                        </a:rPr>
                        <a:t> ماه 1401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>
                          <a:cs typeface="B Nazanin" panose="00000400000000000000" pitchFamily="2" charset="-78"/>
                        </a:rPr>
                        <a:t>جزیره کیش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6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2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B Nazanin" panose="00000400000000000000" pitchFamily="2" charset="-78"/>
                        </a:rPr>
                        <a:t>آئدس اژیپتی</a:t>
                      </a:r>
                      <a:endParaRPr kumimoji="0" lang="en-US" sz="12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مهر ماه 1402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بندرخمیر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6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2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B Nazanin" panose="00000400000000000000" pitchFamily="2" charset="-78"/>
                        </a:rPr>
                        <a:t>آئدس اژیپتی</a:t>
                      </a:r>
                      <a:endParaRPr kumimoji="0" lang="en-US" sz="12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مهر ماه 1402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جزیره قشم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13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آئدس آلبوپیکتوس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مرداد 1402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همه شهرستان ها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گیلان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3395299"/>
                  </a:ext>
                </a:extLst>
              </a:tr>
              <a:tr h="537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آئدس اژیپتی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شهریور 1402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چابهار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a-IR" sz="1250" b="1" dirty="0" smtClean="0">
                          <a:cs typeface="B Nazanin" panose="00000400000000000000" pitchFamily="2" charset="-78"/>
                        </a:rPr>
                        <a:t>سیستان و بلوچستان</a:t>
                      </a:r>
                      <a:endParaRPr lang="en-US" sz="1250" b="1" dirty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0958920"/>
                  </a:ext>
                </a:extLst>
              </a:tr>
              <a:tr h="5373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50" b="1" kern="1200" dirty="0" smtClean="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B Nazanin" panose="00000400000000000000" pitchFamily="2" charset="-78"/>
                        </a:rPr>
                        <a:t>آئدس اژیپتی</a:t>
                      </a:r>
                      <a:endParaRPr lang="en-US" sz="1250" b="1" kern="1200" dirty="0" smtClean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  <a:p>
                      <a:pPr marL="0" algn="ctr" defTabSz="914400" rtl="0" eaLnBrk="1" latinLnBrk="0" hangingPunct="1"/>
                      <a:endParaRPr lang="en-US" sz="1250" b="1" kern="1200" dirty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a-IR" sz="1250" b="1" kern="1200" dirty="0" smtClean="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B Nazanin" panose="00000400000000000000" pitchFamily="2" charset="-78"/>
                        </a:rPr>
                        <a:t>اردیبهشت 1402</a:t>
                      </a:r>
                      <a:endParaRPr lang="en-US" sz="1250" b="1" kern="1200" dirty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a-IR" sz="1250" b="1" kern="1200" dirty="0" smtClean="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B Nazanin" panose="00000400000000000000" pitchFamily="2" charset="-78"/>
                        </a:rPr>
                        <a:t>کنگان و عسلویه</a:t>
                      </a:r>
                      <a:endParaRPr lang="en-US" sz="1250" b="1" kern="1200" dirty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a-IR" sz="1250" b="1" kern="1200" dirty="0" smtClean="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B Nazanin" panose="00000400000000000000" pitchFamily="2" charset="-78"/>
                        </a:rPr>
                        <a:t>بوشهر</a:t>
                      </a:r>
                      <a:endParaRPr lang="en-US" sz="1250" b="1" kern="1200" dirty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8948204"/>
                  </a:ext>
                </a:extLst>
              </a:tr>
              <a:tr h="5373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50" b="1" smtClean="0">
                          <a:cs typeface="B Nazanin" panose="00000400000000000000" pitchFamily="2" charset="-78"/>
                        </a:rPr>
                        <a:t>آئدس آلبوپیکتوس</a:t>
                      </a:r>
                      <a:endParaRPr lang="en-US" sz="1250" b="1" smtClean="0">
                        <a:cs typeface="B Nazanin" panose="00000400000000000000" pitchFamily="2" charset="-78"/>
                      </a:endParaRPr>
                    </a:p>
                    <a:p>
                      <a:pPr marL="0" algn="ctr" defTabSz="914400" rtl="0" eaLnBrk="1" latinLnBrk="0" hangingPunct="1"/>
                      <a:endParaRPr lang="en-US" sz="1250" b="1" kern="1200" dirty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a-IR" sz="1250" b="1" kern="1200" dirty="0" smtClean="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B Nazanin" panose="00000400000000000000" pitchFamily="2" charset="-78"/>
                        </a:rPr>
                        <a:t>تیر 1403</a:t>
                      </a:r>
                      <a:endParaRPr lang="en-US" sz="1250" b="1" kern="1200" dirty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a-IR" sz="1250" b="1" kern="1200" dirty="0" smtClean="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B Nazanin" panose="00000400000000000000" pitchFamily="2" charset="-78"/>
                        </a:rPr>
                        <a:t>رامسر</a:t>
                      </a:r>
                      <a:endParaRPr lang="en-US" sz="1250" b="1" kern="1200" dirty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a-IR" sz="1250" b="1" kern="1200" dirty="0" smtClean="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B Nazanin" panose="00000400000000000000" pitchFamily="2" charset="-78"/>
                        </a:rPr>
                        <a:t>مازندران</a:t>
                      </a:r>
                      <a:endParaRPr lang="en-US" sz="1250" b="1" kern="1200" dirty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8226236"/>
                  </a:ext>
                </a:extLst>
              </a:tr>
              <a:tr h="5373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50" b="1" smtClean="0">
                          <a:cs typeface="B Nazanin" panose="00000400000000000000" pitchFamily="2" charset="-78"/>
                        </a:rPr>
                        <a:t>آئدس آلبوپیکتوس</a:t>
                      </a:r>
                      <a:endParaRPr lang="en-US" sz="1250" b="1" smtClean="0"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a-IR" sz="1250" b="1" kern="1200" dirty="0" smtClean="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B Nazanin" panose="00000400000000000000" pitchFamily="2" charset="-78"/>
                        </a:rPr>
                        <a:t>تیر 1403</a:t>
                      </a:r>
                      <a:endParaRPr lang="en-US" sz="1250" b="1" kern="1200" dirty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a-IR" sz="1250" b="1" kern="1200" dirty="0" smtClean="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B Nazanin" panose="00000400000000000000" pitchFamily="2" charset="-78"/>
                        </a:rPr>
                        <a:t>بیله سوار</a:t>
                      </a:r>
                      <a:endParaRPr lang="en-US" sz="1250" b="1" kern="1200" dirty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a-IR" sz="1250" b="1" kern="1200" dirty="0" smtClean="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B Nazanin" panose="00000400000000000000" pitchFamily="2" charset="-78"/>
                        </a:rPr>
                        <a:t>اردبیل</a:t>
                      </a:r>
                      <a:endParaRPr lang="en-US" sz="1250" b="1" kern="1200" dirty="0">
                        <a:solidFill>
                          <a:schemeClr val="dk1"/>
                        </a:solidFill>
                        <a:latin typeface="Calibri" panose="020F0502020204030204"/>
                        <a:ea typeface=""/>
                        <a:cs typeface="B Nazanin" panose="000004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D9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061029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462" y="4869341"/>
            <a:ext cx="2850078" cy="985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2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تصویر اصلی از تخم </a:t>
            </a:r>
            <a:r>
              <a:rPr lang="fa-IR" sz="2200" dirty="0">
                <a:solidFill>
                  <a:srgbClr val="FF0000"/>
                </a:solidFill>
                <a:cs typeface="B Nazanin" panose="00000400000000000000" pitchFamily="2" charset="-78"/>
              </a:rPr>
              <a:t>های </a:t>
            </a:r>
            <a:r>
              <a:rPr lang="fa-IR" sz="22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200" dirty="0">
                <a:solidFill>
                  <a:srgbClr val="FF0000"/>
                </a:solidFill>
                <a:cs typeface="B Nazanin" panose="00000400000000000000" pitchFamily="2" charset="-78"/>
              </a:rPr>
              <a:t>صید شده </a:t>
            </a:r>
            <a:r>
              <a:rPr lang="fa-IR" sz="22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آئدس اجیپتی در بندرلنگه</a:t>
            </a:r>
            <a:endParaRPr lang="en-US" sz="2200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103" y="795827"/>
            <a:ext cx="3388922" cy="31846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10966" y="2016828"/>
            <a:ext cx="2669117" cy="985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ابزار صید پشه آئدس</a:t>
            </a:r>
          </a:p>
          <a:p>
            <a:pPr algn="ctr"/>
            <a:r>
              <a:rPr lang="fa-IR" sz="24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اویتراپ</a:t>
            </a:r>
            <a:endParaRPr lang="en-US" sz="2400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935" y="4148129"/>
            <a:ext cx="3123851" cy="25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8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a-IR" b="1" dirty="0">
                <a:solidFill>
                  <a:schemeClr val="tx1"/>
                </a:solidFill>
              </a:rPr>
              <a:t>تبادلات بین </a:t>
            </a:r>
            <a:r>
              <a:rPr lang="fa-IR" b="1" dirty="0" err="1">
                <a:solidFill>
                  <a:schemeClr val="tx1"/>
                </a:solidFill>
              </a:rPr>
              <a:t>المللی</a:t>
            </a:r>
            <a:r>
              <a:rPr lang="fa-IR" b="1" dirty="0">
                <a:solidFill>
                  <a:schemeClr val="tx1"/>
                </a:solidFill>
              </a:rPr>
              <a:t> و جابجایی تخم از طریق کالا بویژه تایر و  گیاه </a:t>
            </a:r>
            <a:r>
              <a:rPr lang="fa-IR" b="1" dirty="0" smtClean="0">
                <a:solidFill>
                  <a:schemeClr val="tx1"/>
                </a:solidFill>
              </a:rPr>
              <a:t>لاکی </a:t>
            </a:r>
            <a:r>
              <a:rPr lang="fa-IR" b="1" dirty="0" err="1" smtClean="0">
                <a:solidFill>
                  <a:schemeClr val="tx1"/>
                </a:solidFill>
              </a:rPr>
              <a:t>بامبو</a:t>
            </a:r>
            <a:endParaRPr lang="fa-IR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fa-IR" dirty="0"/>
              <a:t>مهمترین راههای گسترش </a:t>
            </a:r>
            <a:r>
              <a:rPr lang="fa-IR" dirty="0" err="1"/>
              <a:t>آئدسهای</a:t>
            </a:r>
            <a:r>
              <a:rPr lang="fa-IR" dirty="0"/>
              <a:t> مهاجم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91" y="2649333"/>
            <a:ext cx="3334356" cy="2299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064" y="2649333"/>
            <a:ext cx="1227199" cy="1421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000" y="3654713"/>
            <a:ext cx="1043966" cy="2228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9" y="2669416"/>
            <a:ext cx="3069977" cy="2299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5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b="1" dirty="0">
                <a:solidFill>
                  <a:schemeClr val="tx1"/>
                </a:solidFill>
              </a:rPr>
              <a:t>(تصاویر </a:t>
            </a:r>
            <a:r>
              <a:rPr lang="fa-IR" b="1" dirty="0" err="1">
                <a:solidFill>
                  <a:schemeClr val="tx1"/>
                </a:solidFill>
              </a:rPr>
              <a:t>زیستگاههایی</a:t>
            </a:r>
            <a:r>
              <a:rPr lang="fa-IR" b="1" dirty="0">
                <a:solidFill>
                  <a:schemeClr val="tx1"/>
                </a:solidFill>
              </a:rPr>
              <a:t> در بنادر جنوبی کشور که در برخی از آنها لارو یا بالغ </a:t>
            </a:r>
            <a:r>
              <a:rPr lang="fa-IR" b="1" dirty="0" err="1">
                <a:solidFill>
                  <a:schemeClr val="tx1"/>
                </a:solidFill>
              </a:rPr>
              <a:t>آئدس</a:t>
            </a:r>
            <a:r>
              <a:rPr lang="fa-IR" b="1" dirty="0">
                <a:solidFill>
                  <a:schemeClr val="tx1"/>
                </a:solidFill>
              </a:rPr>
              <a:t> صید شده است</a:t>
            </a:r>
            <a:r>
              <a:rPr lang="fa-IR" b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563" y="172072"/>
            <a:ext cx="9922806" cy="1325563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a-IR" sz="3200" dirty="0" err="1"/>
              <a:t>زیستگاههای</a:t>
            </a:r>
            <a:r>
              <a:rPr lang="fa-IR" sz="3200" dirty="0"/>
              <a:t> مناسب پشه های </a:t>
            </a:r>
            <a:r>
              <a:rPr lang="fa-IR" sz="3200" dirty="0" err="1"/>
              <a:t>آئدس</a:t>
            </a:r>
            <a:r>
              <a:rPr lang="fa-IR" sz="3200" dirty="0"/>
              <a:t> </a:t>
            </a:r>
            <a:r>
              <a:rPr lang="fa-IR" sz="3200" dirty="0" err="1"/>
              <a:t>اجیپتی</a:t>
            </a:r>
            <a:r>
              <a:rPr lang="fa-IR" sz="3200" dirty="0"/>
              <a:t> </a:t>
            </a:r>
            <a:r>
              <a:rPr lang="fa-IR" sz="3200" dirty="0" err="1"/>
              <a:t>وآئدس</a:t>
            </a:r>
            <a:r>
              <a:rPr lang="fa-IR" sz="3200" dirty="0"/>
              <a:t> </a:t>
            </a:r>
            <a:r>
              <a:rPr lang="fa-IR" sz="3200" dirty="0" err="1"/>
              <a:t>آلبوپیکتوس</a:t>
            </a:r>
            <a:endParaRPr lang="en-US" sz="3200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159" y="2537114"/>
            <a:ext cx="2819354" cy="159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44"/>
          <a:stretch/>
        </p:blipFill>
        <p:spPr>
          <a:xfrm>
            <a:off x="6089347" y="2537115"/>
            <a:ext cx="2500980" cy="15934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273482" y="2537114"/>
            <a:ext cx="2537449" cy="1593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44" y="2537114"/>
            <a:ext cx="2843649" cy="157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 descr="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67684" y="4376289"/>
            <a:ext cx="2827467" cy="1589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347" y="4376289"/>
            <a:ext cx="2641074" cy="1646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408" y="4376289"/>
            <a:ext cx="2870523" cy="1646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/>
          <p:nvPr/>
        </p:nvPicPr>
        <p:blipFill>
          <a:blip r:embed="rId9"/>
          <a:stretch>
            <a:fillRect/>
          </a:stretch>
        </p:blipFill>
        <p:spPr>
          <a:xfrm>
            <a:off x="269563" y="4342162"/>
            <a:ext cx="2428973" cy="1705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86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Calibri Light"/>
        <a:ea typeface=""/>
        <a:cs typeface="B Nazanin"/>
      </a:majorFont>
      <a:minorFont>
        <a:latin typeface="Calibri"/>
        <a:ea typeface=""/>
        <a:cs typeface="B Nazani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1624</Words>
  <Application>Microsoft Office PowerPoint</Application>
  <PresentationFormat>Widescreen</PresentationFormat>
  <Paragraphs>258</Paragraphs>
  <Slides>29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Calisto MT</vt:lpstr>
      <vt:lpstr>B Lotus</vt:lpstr>
      <vt:lpstr>Arial</vt:lpstr>
      <vt:lpstr>IranNastaliq</vt:lpstr>
      <vt:lpstr>Verdana</vt:lpstr>
      <vt:lpstr>B Titr</vt:lpstr>
      <vt:lpstr>Calibri</vt:lpstr>
      <vt:lpstr>Times New Roman</vt:lpstr>
      <vt:lpstr>Calibri Light</vt:lpstr>
      <vt:lpstr>Wingdings 3</vt:lpstr>
      <vt:lpstr>SimSun</vt:lpstr>
      <vt:lpstr>Wingdings</vt:lpstr>
      <vt:lpstr>AGA Arabesque</vt:lpstr>
      <vt:lpstr>B Nazanin</vt:lpstr>
      <vt:lpstr>B Compset</vt:lpstr>
      <vt:lpstr>Georgia</vt:lpstr>
      <vt:lpstr>Office Theme</vt:lpstr>
      <vt:lpstr> آئدس مهاجم و بیماریهای منتقله ازآن تب دانگ، چیکونگونیا و زیکا   شبکه بهداشت و درمان شهرستان قدس واحد پیشگیری و مبارزه با بیماری ها  مرداد ماه 1403 </vt:lpstr>
      <vt:lpstr>اهمیت موضوع بیماری  های منتقله توسط آئدس مهاجم: تب دانگ، چیکونگونیا و زیکا</vt:lpstr>
      <vt:lpstr>PowerPoint Presentation</vt:lpstr>
      <vt:lpstr>عکس پشه آئدس</vt:lpstr>
      <vt:lpstr>خصوصیات گونه های پشه آنوفل و آئدس مهاجم</vt:lpstr>
      <vt:lpstr>PowerPoint Presentation</vt:lpstr>
      <vt:lpstr>PowerPoint Presentation</vt:lpstr>
      <vt:lpstr>مهمترین راههای گسترش آئدسهای مهاجم</vt:lpstr>
      <vt:lpstr>زیستگاههای مناسب پشه های آئدس اجیپتی وآئدس آلبوپیکتوس</vt:lpstr>
      <vt:lpstr>زیستگاههای مناسب پشه های آئدس اجیپتی وآئدس آلبوپیکتوس</vt:lpstr>
      <vt:lpstr>زیستگاههای مناسب پشه های آئدس اجیپتی وآئدس آلبوپیکتوس </vt:lpstr>
      <vt:lpstr>بیماریهای منتقله توسط پشه آئدس</vt:lpstr>
      <vt:lpstr>اهمیت بیماری دانگ</vt:lpstr>
      <vt:lpstr>پراکندگی جهانی بیماری های تب دانگ، چیکونگونیا و زیکا (سال 2022)</vt:lpstr>
      <vt:lpstr>اپیدمی های بزرگ تب دانگ از 2019 به بعد در سراسر جهان</vt:lpstr>
      <vt:lpstr>روند گسترش پشه آئدس آلبوپیکتوس در فرانسه</vt:lpstr>
      <vt:lpstr>روند گسترش پشه آئدس آلبوپیکتوس در فرانسه</vt:lpstr>
      <vt:lpstr>بروز انتقال محلی تب دانگ در کشور قطر </vt:lpstr>
      <vt:lpstr>اپیدمی های تب دانگ در بنگلادش در سال 2023</vt:lpstr>
      <vt:lpstr> بیماری تب دانگ</vt:lpstr>
      <vt:lpstr> بیماری تب دانگ</vt:lpstr>
      <vt:lpstr> روش های انتقال بیماری تب دانگ  </vt:lpstr>
      <vt:lpstr> دوره نهفتگی بیماری تب دانگ  </vt:lpstr>
      <vt:lpstr>علایم بالینی بیماری تب دنگ</vt:lpstr>
      <vt:lpstr>بیماری چیکونگونیا</vt:lpstr>
      <vt:lpstr>راههای انتقال بیماری چیکونگونیا</vt:lpstr>
      <vt:lpstr>علائم بیماری چیکونگونیا</vt:lpstr>
      <vt:lpstr>پیش بینی مهیا بودن شرایط جهت حضور پشه  آئدس اجیپتی و آلبوپیکتوس با توجه به اطلاعات زیست اقلیمی </vt:lpstr>
      <vt:lpstr>آیا در کشور انتقال محلی بیماری تب دانگ  وجود دارد ؟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تاثیر ترددهای مرزی بر بیماریهای واگیر با تاکید بر مالاریا و دانگ  مرکز مدیریت بیماریهای واگیر  18 بهمن ماه  1401</dc:title>
  <dc:creator>گوشه خانم فيروزه</dc:creator>
  <cp:lastModifiedBy>behdasht</cp:lastModifiedBy>
  <cp:revision>81</cp:revision>
  <cp:lastPrinted>2024-07-30T09:28:59Z</cp:lastPrinted>
  <dcterms:created xsi:type="dcterms:W3CDTF">2024-01-21T08:51:15Z</dcterms:created>
  <dcterms:modified xsi:type="dcterms:W3CDTF">2024-08-15T05:56:10Z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1b03ef1f6e0542d3b5fd27ce7378597c</vt:lpwstr>
  </property>
</Properties>
</file>